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474" r:id="rId15"/>
    <p:sldId id="269"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270" r:id="rId46"/>
    <p:sldId id="271" r:id="rId47"/>
    <p:sldId id="272" r:id="rId48"/>
    <p:sldId id="273" r:id="rId49"/>
    <p:sldId id="274"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Lst>
  <p:sldSz cx="24384000" cy="13716000"/>
  <p:notesSz cx="6858000" cy="9144000"/>
  <p:embeddedFontLst>
    <p:embeddedFont>
      <p:font typeface="Helvetica Neue" panose="020B0604020202020204" charset="0"/>
      <p:regular r:id="rId222"/>
      <p:bold r:id="rId223"/>
      <p:italic r:id="rId224"/>
      <p:boldItalic r:id="rId225"/>
    </p:embeddedFont>
    <p:embeddedFont>
      <p:font typeface="Helvetica Neue Light" panose="020B0604020202020204" charset="0"/>
      <p:regular r:id="rId226"/>
      <p:bold r:id="rId227"/>
      <p:italic r:id="rId228"/>
      <p:boldItalic r:id="rId229"/>
    </p:embeddedFont>
    <p:embeddedFont>
      <p:font typeface="Verdana" panose="020B0604030504040204" pitchFamily="34" charset="0"/>
      <p:regular r:id="rId230"/>
      <p:bold r:id="rId231"/>
      <p:italic r:id="rId232"/>
      <p:boldItalic r:id="rId233"/>
    </p:embeddedFont>
    <p:embeddedFont>
      <p:font typeface="Gill Sans" panose="020B0604020202020204" charset="0"/>
      <p:regular r:id="rId234"/>
      <p:bold r:id="rId2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5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font" Target="fonts/font10.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2.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4.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49015ebf0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1049015ebf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cf9f01537f_0_1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4" name="Google Shape;1654;gcf9f01537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cf9f01537f_0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3" name="Google Shape;1673;gcf9f01537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cf9f01537f_0_1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2" name="Google Shape;1692;gcf9f01537f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cf9f01537f_0_1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0" name="Google Shape;1710;gcf9f01537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cf9f01537f_0_2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8" name="Google Shape;1728;gcf9f01537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cf9f01537f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6" name="Google Shape;1746;gcf9f01537f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cf9f01537f_0_2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5" name="Google Shape;1765;gcf9f01537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03b457f408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3" name="Google Shape;1783;g103b457f4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103b457f40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1" name="Google Shape;1801;g103b457f4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03b457f408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9" name="Google Shape;1819;g103b457f40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9015ebf0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049015ebf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03bdbea9fc_0_3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8" name="Google Shape;1838;g103bdbea9f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103bdbea9fc_0_3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7" name="Google Shape;1857;g103bdbea9f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3b457f408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6" name="Google Shape;1876;g103b457f40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103b457f408_0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g103b457f40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03b457f408_0_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6" name="Google Shape;1916;g103b457f40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03b457f408_0_1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7" name="Google Shape;1937;g103b457f40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103b457f408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8" name="Google Shape;1958;g103b457f40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03b457f408_0_1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9" name="Google Shape;1979;g103b457f40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03b457f408_0_1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0" name="Google Shape;2000;g103b457f40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103b457f408_0_1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1" name="Google Shape;2021;g103b457f40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49015ebf0_0_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1049015ebf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03b457f408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2" name="Google Shape;2042;g103b457f40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03b457f408_0_2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2" name="Google Shape;2062;g103b457f408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103b457f408_0_2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2" name="Google Shape;2082;g103b457f408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03b457f408_0_2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2" name="Google Shape;2102;g103b457f408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103b457f408_0_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2" name="Google Shape;2122;g103b457f40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03b457f408_0_2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2" name="Google Shape;2142;g103b457f40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03b457f408_0_3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3" name="Google Shape;2163;g103b457f408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03b457f408_0_3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3" name="Google Shape;2183;g103b457f408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103bdbea9fc_0_3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5" name="Google Shape;2205;g103bdbea9f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103b457f408_0_3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7" name="Google Shape;2227;g103b457f408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49015ebf0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1049015ebf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103b457f408_0_4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0" name="Google Shape;2250;g103b457f408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b457f408_0_4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3" name="Google Shape;2273;g103b457f408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3b457f408_0_4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5" name="Google Shape;2295;g103b457f408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103b457f408_0_4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7" name="Google Shape;2317;g103b457f408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103b457f408_0_5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3" name="Google Shape;2343;g103b457f408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103b457f408_0_5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0" name="Google Shape;2370;g103b457f408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103b457f408_0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7" name="Google Shape;2397;g103b457f408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103b457f408_0_5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g103b457f408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103b457f408_0_6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8" name="Google Shape;2448;g103b457f408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103b457f408_0_6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3" name="Google Shape;2473;g103b457f408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49015ebf0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1049015ebf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07486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103bdbea9fc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8" name="Google Shape;2498;g103bdbea9f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03b457f408_0_6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4" name="Google Shape;2524;g103b457f408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03b457f408_0_6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2" name="Google Shape;2552;g103b457f408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104b7045a6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0" name="Google Shape;2580;g104b7045a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104b7045a62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7" name="Google Shape;2607;g104b7045a6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103bdbea9fc_0_4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4" name="Google Shape;2634;g103bdbea9fc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104b7045a62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g104b7045a6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04b7045a62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0" name="Google Shape;2690;g104b7045a6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3bdbea9fc_0_4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8" name="Google Shape;2718;g103bdbea9f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104b7045a62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6" name="Google Shape;2746;g104b7045a6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49015ebf0_0_1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1049015ebf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g104b7045a62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5" name="Google Shape;2775;g104b7045a6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104b7045a62_0_1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3" name="Google Shape;2803;g104b7045a6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104b7045a62_0_1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1" name="Google Shape;2831;g104b7045a6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104b7045a62_0_2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9" name="Google Shape;2859;g104b7045a62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104b7045a62_0_2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8" name="Google Shape;2888;g104b7045a6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104b7045a62_0_2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6" name="Google Shape;2916;g104b7045a6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104b7045a62_0_3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5" name="Google Shape;2945;g104b7045a6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04b7045a62_0_3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3" name="Google Shape;2973;g104b7045a62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g104b7045a62_0_3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1" name="Google Shape;3001;g104b7045a6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g104b7045a62_0_3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9" name="Google Shape;3029;g104b7045a62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4a28cc6a4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04a28cc6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04b7045a62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7" name="Google Shape;3057;g104b7045a62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g104b7045a62_0_4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5" name="Google Shape;3085;g104b7045a62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104b274d03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3" name="Google Shape;3113;g104b274d0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104b274d032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1" name="Google Shape;3141;g104b274d03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9"/>
        <p:cNvGrpSpPr/>
        <p:nvPr/>
      </p:nvGrpSpPr>
      <p:grpSpPr>
        <a:xfrm>
          <a:off x="0" y="0"/>
          <a:ext cx="0" cy="0"/>
          <a:chOff x="0" y="0"/>
          <a:chExt cx="0" cy="0"/>
        </a:xfrm>
      </p:grpSpPr>
      <p:sp>
        <p:nvSpPr>
          <p:cNvPr id="3170" name="Google Shape;317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1" name="Google Shape;3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8" name="Google Shape;31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2"/>
        <p:cNvGrpSpPr/>
        <p:nvPr/>
      </p:nvGrpSpPr>
      <p:grpSpPr>
        <a:xfrm>
          <a:off x="0" y="0"/>
          <a:ext cx="0" cy="0"/>
          <a:chOff x="0" y="0"/>
          <a:chExt cx="0" cy="0"/>
        </a:xfrm>
      </p:grpSpPr>
      <p:sp>
        <p:nvSpPr>
          <p:cNvPr id="3183" name="Google Shape;318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4" name="Google Shape;3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1" name="Google Shape;319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7" name="Google Shape;3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4" name="Google Shape;3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a28cc6a4_0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04a28cc6a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1" name="Google Shape;32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8" name="Google Shape;3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5" name="Google Shape;3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2" name="Google Shape;32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7" name="Google Shape;32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4" name="Google Shape;32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8"/>
        <p:cNvGrpSpPr/>
        <p:nvPr/>
      </p:nvGrpSpPr>
      <p:grpSpPr>
        <a:xfrm>
          <a:off x="0" y="0"/>
          <a:ext cx="0" cy="0"/>
          <a:chOff x="0" y="0"/>
          <a:chExt cx="0" cy="0"/>
        </a:xfrm>
      </p:grpSpPr>
      <p:sp>
        <p:nvSpPr>
          <p:cNvPr id="3249" name="Google Shape;3249;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0" name="Google Shape;32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9" name="Google Shape;3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6" name="Google Shape;32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2" name="Google Shape;3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4a28cc6a4_0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104a28cc6a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3" name="Google Shape;32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1" name="Google Shape;32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7" name="Google Shape;32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4" name="Google Shape;3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8"/>
        <p:cNvGrpSpPr/>
        <p:nvPr/>
      </p:nvGrpSpPr>
      <p:grpSpPr>
        <a:xfrm>
          <a:off x="0" y="0"/>
          <a:ext cx="0" cy="0"/>
          <a:chOff x="0" y="0"/>
          <a:chExt cx="0" cy="0"/>
        </a:xfrm>
      </p:grpSpPr>
      <p:sp>
        <p:nvSpPr>
          <p:cNvPr id="3309" name="Google Shape;3309;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0" name="Google Shape;33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7" name="Google Shape;33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9" name="Google Shape;332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4" name="Google Shape;33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9" name="Google Shape;33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5" name="Google Shape;33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3bdbea9fc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03bdbea9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2" name="Google Shape;335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9" name="Google Shape;335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4"/>
        <p:cNvGrpSpPr/>
        <p:nvPr/>
      </p:nvGrpSpPr>
      <p:grpSpPr>
        <a:xfrm>
          <a:off x="0" y="0"/>
          <a:ext cx="0" cy="0"/>
          <a:chOff x="0" y="0"/>
          <a:chExt cx="0" cy="0"/>
        </a:xfrm>
      </p:grpSpPr>
      <p:sp>
        <p:nvSpPr>
          <p:cNvPr id="3365" name="Google Shape;3365;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6" name="Google Shape;33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3"/>
        <p:cNvGrpSpPr/>
        <p:nvPr/>
      </p:nvGrpSpPr>
      <p:grpSpPr>
        <a:xfrm>
          <a:off x="0" y="0"/>
          <a:ext cx="0" cy="0"/>
          <a:chOff x="0" y="0"/>
          <a:chExt cx="0" cy="0"/>
        </a:xfrm>
      </p:grpSpPr>
      <p:sp>
        <p:nvSpPr>
          <p:cNvPr id="3374" name="Google Shape;3374;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5" name="Google Shape;33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0"/>
        <p:cNvGrpSpPr/>
        <p:nvPr/>
      </p:nvGrpSpPr>
      <p:grpSpPr>
        <a:xfrm>
          <a:off x="0" y="0"/>
          <a:ext cx="0" cy="0"/>
          <a:chOff x="0" y="0"/>
          <a:chExt cx="0" cy="0"/>
        </a:xfrm>
      </p:grpSpPr>
      <p:sp>
        <p:nvSpPr>
          <p:cNvPr id="3381" name="Google Shape;3381;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2" name="Google Shape;338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9" name="Google Shape;338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4" name="Google Shape;339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8"/>
        <p:cNvGrpSpPr/>
        <p:nvPr/>
      </p:nvGrpSpPr>
      <p:grpSpPr>
        <a:xfrm>
          <a:off x="0" y="0"/>
          <a:ext cx="0" cy="0"/>
          <a:chOff x="0" y="0"/>
          <a:chExt cx="0" cy="0"/>
        </a:xfrm>
      </p:grpSpPr>
      <p:sp>
        <p:nvSpPr>
          <p:cNvPr id="3399" name="Google Shape;3399;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0" name="Google Shape;34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7" name="Google Shape;34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2" name="Google Shape;341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4a28cc6a4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04a28cc6a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8" name="Google Shape;341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4" name="Google Shape;342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0" name="Google Shape;343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5" name="Google Shape;343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1" name="Google Shape;344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6" name="Google Shape;344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2" name="Google Shape;345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8" name="Google Shape;345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2"/>
        <p:cNvGrpSpPr/>
        <p:nvPr/>
      </p:nvGrpSpPr>
      <p:grpSpPr>
        <a:xfrm>
          <a:off x="0" y="0"/>
          <a:ext cx="0" cy="0"/>
          <a:chOff x="0" y="0"/>
          <a:chExt cx="0" cy="0"/>
        </a:xfrm>
      </p:grpSpPr>
      <p:sp>
        <p:nvSpPr>
          <p:cNvPr id="3463" name="Google Shape;3463;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4" name="Google Shape;34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1" name="Google Shape;34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4a28cc6a4_0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04a28cc6a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5"/>
        <p:cNvGrpSpPr/>
        <p:nvPr/>
      </p:nvGrpSpPr>
      <p:grpSpPr>
        <a:xfrm>
          <a:off x="0" y="0"/>
          <a:ext cx="0" cy="0"/>
          <a:chOff x="0" y="0"/>
          <a:chExt cx="0" cy="0"/>
        </a:xfrm>
      </p:grpSpPr>
      <p:sp>
        <p:nvSpPr>
          <p:cNvPr id="3476" name="Google Shape;3476;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7" name="Google Shape;347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2"/>
        <p:cNvGrpSpPr/>
        <p:nvPr/>
      </p:nvGrpSpPr>
      <p:grpSpPr>
        <a:xfrm>
          <a:off x="0" y="0"/>
          <a:ext cx="0" cy="0"/>
          <a:chOff x="0" y="0"/>
          <a:chExt cx="0" cy="0"/>
        </a:xfrm>
      </p:grpSpPr>
      <p:sp>
        <p:nvSpPr>
          <p:cNvPr id="3483" name="Google Shape;3483;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4" name="Google Shape;348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9" name="Google Shape;348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6" name="Google Shape;349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3" name="Google Shape;350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0" name="Google Shape;351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7" name="Google Shape;351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4" name="Google Shape;352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1" name="Google Shape;35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7" name="Google Shape;353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4a28cc6a4_0_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104a28cc6a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3bdbea9fc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03bdbea9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3bdbea9f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103bdbea9f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4a28cc6a4_0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04a28cc6a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4a28cc6a4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04a28cc6a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04a28cc6a4_0_1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104a28cc6a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04a28cc6a4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104a28cc6a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4a28cc6a4_0_1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104a28cc6a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49015ebf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1049015eb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4a28cc6a4_0_1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104a28cc6a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3bdbea9fc_0_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103bdbea9f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4a28cc6a4_0_1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104a28cc6a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4a28cc6a4_0_1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104a28cc6a4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4a28cc6a4_0_2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104a28cc6a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3bdbea9fc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03bdbea9f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4a28cc6a4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104a28cc6a4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4a28cc6a4_0_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04a28cc6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4a28cc6a4_0_2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104a28cc6a4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3bdbea9fc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03bdbea9f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49015ebf0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1049015ebf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4a28cc6a4_0_2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104a28cc6a4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04a28cc6a4_0_2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04a28cc6a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3bdbea9fc_0_1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103bdbea9f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4a28cc6a4_0_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104a28cc6a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4a28cc6a4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04a28cc6a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49015ebf0_0_1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049015ebf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4a28cc6a4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04a28cc6a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3bdbea9fc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03bdbea9f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4a28cc6a4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04a28cc6a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3bdbea9fc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03bdbea9f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9015ebf0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1049015ebf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4a28cc6a4_0_3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104a28cc6a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04a28cc6a4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04a28cc6a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4a28cc6a4_0_4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g104a28cc6a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04a28cc6a4_0_4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g104a28cc6a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04a28cc6a4_0_4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104a28cc6a4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4a28cc6a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104a28cc6a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04a28cc6a4_0_5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104a28cc6a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04a28cc6a4_0_5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104a28cc6a4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04a28cc6a4_0_5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g104a28cc6a4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3bdbea9fc_0_1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103bdbea9f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49015ebf0_0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1049015ebf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04a28cc6a4_0_6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g104a28cc6a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04a28cc6a4_0_6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104a28cc6a4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4a28cc6a4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104a28cc6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03bdbea9fc_0_1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g103bdbea9f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04a28cc6a4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g104a28cc6a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04a28cc6a4_1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104a28cc6a4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4a28cc6a4_1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6" name="Google Shape;1136;g104a28cc6a4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4a28cc6a4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0" name="Google Shape;1170;g104a28cc6a4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4a28cc6a4_1_1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3" name="Google Shape;1203;g104a28cc6a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04a28cc6a4_1_2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g104a28cc6a4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49015ebf0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1049015ebf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4a28cc6a4_1_2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g104a28cc6a4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4a28cc6a4_1_2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g104a28cc6a4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03bdbea9fc_0_1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5" name="Google Shape;1245;g103bdbea9f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04a28cc6a4_1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g104a28cc6a4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04a28cc6a4_1_3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104a28cc6a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04a28cc6a4_1_3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g104a28cc6a4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04a28cc6a4_1_3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g104a28cc6a4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04a28cc6a4_1_4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6" name="Google Shape;1306;g104a28cc6a4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103bdbea9fc_0_1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g103bdbea9f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04a28cc6a4_1_4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8" name="Google Shape;1328;g104a28cc6a4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49015ebf0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1049015ebf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04a28cc6a4_1_4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0" name="Google Shape;1340;g104a28cc6a4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104a28cc6a4_1_4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g104a28cc6a4_1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03bdbea9fc_0_2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5" name="Google Shape;1365;g103bdbea9f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03bdbea9fc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g103bdbea9f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04a28cc6a4_1_4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1" name="Google Shape;1391;g104a28cc6a4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04a28cc6a4_1_5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104a28cc6a4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cf9f01537f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8" name="Google Shape;1418;gcf9f0153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3bdbea9fc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g103bdbea9f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f9f01537f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0" name="Google Shape;1450;gcf9f01537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cf9f01537f_0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7" name="Google Shape;1467;gcf9f01537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3bdbea9fc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03bdbea9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cf9f01537f_0_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3" name="Google Shape;1483;gcf9f01537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103bdbea9fc_0_2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0" name="Google Shape;1500;g103bdbea9fc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cf9f01537f_0_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7" name="Google Shape;1517;gcf9f01537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f9f01537f_0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4" name="Google Shape;1534;gcf9f01537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03bdbea9fc_0_2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0" name="Google Shape;1550;g103bdbea9f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9f01537f_0_1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6" name="Google Shape;1566;gcf9f01537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03bdbea9fc_0_2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2" name="Google Shape;1582;g103bdbea9fc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cf9f01537f_0_1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8" name="Google Shape;1598;gcf9f01537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103bdbea9fc_0_2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7" name="Google Shape;1617;g103bdbea9fc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03bdbea9fc_0_3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5" name="Google Shape;1635;g103bdbea9f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FFFFFF"/>
              </a:buClr>
              <a:buSzPts val="11200"/>
              <a:buFont typeface="Helvetica Neue"/>
              <a:buNone/>
              <a:defRPr>
                <a:solidFill>
                  <a:srgbClr val="FFFFFF"/>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FFFFFF"/>
              </a:buClr>
              <a:buSzPts val="5400"/>
              <a:buFont typeface="Helvetica Neue"/>
              <a:buNone/>
              <a:defRPr sz="5400">
                <a:solidFill>
                  <a:srgbClr val="FFFFFF"/>
                </a:solidFill>
              </a:defRPr>
            </a:lvl1pPr>
            <a:lvl2pPr marL="914400" lvl="1" indent="-228600" algn="ctr">
              <a:lnSpc>
                <a:spcPct val="100000"/>
              </a:lnSpc>
              <a:spcBef>
                <a:spcPts val="0"/>
              </a:spcBef>
              <a:spcAft>
                <a:spcPts val="0"/>
              </a:spcAft>
              <a:buClr>
                <a:srgbClr val="FFFFFF"/>
              </a:buClr>
              <a:buSzPts val="5400"/>
              <a:buFont typeface="Helvetica Neue"/>
              <a:buNone/>
              <a:defRPr sz="5400">
                <a:solidFill>
                  <a:srgbClr val="FFFFFF"/>
                </a:solidFill>
              </a:defRPr>
            </a:lvl2pPr>
            <a:lvl3pPr marL="1371600" lvl="2" indent="-228600" algn="ctr">
              <a:lnSpc>
                <a:spcPct val="100000"/>
              </a:lnSpc>
              <a:spcBef>
                <a:spcPts val="0"/>
              </a:spcBef>
              <a:spcAft>
                <a:spcPts val="0"/>
              </a:spcAft>
              <a:buClr>
                <a:srgbClr val="FFFFFF"/>
              </a:buClr>
              <a:buSzPts val="5400"/>
              <a:buFont typeface="Helvetica Neue"/>
              <a:buNone/>
              <a:defRPr sz="5400">
                <a:solidFill>
                  <a:srgbClr val="FFFFFF"/>
                </a:solidFill>
              </a:defRPr>
            </a:lvl3pPr>
            <a:lvl4pPr marL="1828800" lvl="3" indent="-228600" algn="ctr">
              <a:lnSpc>
                <a:spcPct val="100000"/>
              </a:lnSpc>
              <a:spcBef>
                <a:spcPts val="0"/>
              </a:spcBef>
              <a:spcAft>
                <a:spcPts val="0"/>
              </a:spcAft>
              <a:buClr>
                <a:srgbClr val="FFFFFF"/>
              </a:buClr>
              <a:buSzPts val="5400"/>
              <a:buFont typeface="Helvetica Neue"/>
              <a:buNone/>
              <a:defRPr sz="5400">
                <a:solidFill>
                  <a:srgbClr val="FFFFFF"/>
                </a:solidFill>
              </a:defRPr>
            </a:lvl4pPr>
            <a:lvl5pPr marL="2286000" lvl="4" indent="-228600" algn="ctr">
              <a:lnSpc>
                <a:spcPct val="100000"/>
              </a:lnSpc>
              <a:spcBef>
                <a:spcPts val="0"/>
              </a:spcBef>
              <a:spcAft>
                <a:spcPts val="0"/>
              </a:spcAft>
              <a:buClr>
                <a:srgbClr val="FFFFFF"/>
              </a:buClr>
              <a:buSzPts val="5400"/>
              <a:buFont typeface="Helvetica Neue"/>
              <a:buNone/>
              <a:defRPr sz="5400">
                <a:solidFill>
                  <a:srgbClr val="FFFFFF"/>
                </a:solidFill>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2" name="Google Shape;12;p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482600" algn="ctr">
              <a:lnSpc>
                <a:spcPct val="100000"/>
              </a:lnSpc>
              <a:spcBef>
                <a:spcPts val="0"/>
              </a:spcBef>
              <a:spcAft>
                <a:spcPts val="0"/>
              </a:spcAft>
              <a:buClr>
                <a:srgbClr val="000000"/>
              </a:buClr>
              <a:buSzPts val="4000"/>
              <a:buFont typeface="Helvetica Neue"/>
              <a:buChar char="•"/>
              <a:defRPr sz="3200" i="1"/>
            </a:lvl2pPr>
            <a:lvl3pPr marL="1371600" lvl="2" indent="-482600" algn="ctr">
              <a:lnSpc>
                <a:spcPct val="100000"/>
              </a:lnSpc>
              <a:spcBef>
                <a:spcPts val="0"/>
              </a:spcBef>
              <a:spcAft>
                <a:spcPts val="0"/>
              </a:spcAft>
              <a:buClr>
                <a:srgbClr val="000000"/>
              </a:buClr>
              <a:buSzPts val="4000"/>
              <a:buFont typeface="Helvetica Neue"/>
              <a:buChar char="•"/>
              <a:defRPr sz="3200" i="1"/>
            </a:lvl3pPr>
            <a:lvl4pPr marL="1828800" lvl="3" indent="-482600" algn="ctr">
              <a:lnSpc>
                <a:spcPct val="100000"/>
              </a:lnSpc>
              <a:spcBef>
                <a:spcPts val="0"/>
              </a:spcBef>
              <a:spcAft>
                <a:spcPts val="0"/>
              </a:spcAft>
              <a:buClr>
                <a:srgbClr val="000000"/>
              </a:buClr>
              <a:buSzPts val="4000"/>
              <a:buFont typeface="Helvetica Neue"/>
              <a:buChar char="•"/>
              <a:defRPr sz="3200" i="1"/>
            </a:lvl4pPr>
            <a:lvl5pPr marL="2286000" lvl="4" indent="-482600" algn="ctr">
              <a:lnSpc>
                <a:spcPct val="100000"/>
              </a:lnSpc>
              <a:spcBef>
                <a:spcPts val="0"/>
              </a:spcBef>
              <a:spcAft>
                <a:spcPts val="0"/>
              </a:spcAft>
              <a:buClr>
                <a:srgbClr val="000000"/>
              </a:buClr>
              <a:buSzPts val="4000"/>
              <a:buFont typeface="Helvetica Neue"/>
              <a:buChar char="•"/>
              <a:defRPr sz="3200" i="1"/>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8" name="Google Shape;48;p11"/>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9" name="Google Shape;49;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0" y="0"/>
            <a:ext cx="24384001" cy="16264468"/>
          </a:xfrm>
          <a:prstGeom prst="rect">
            <a:avLst/>
          </a:prstGeom>
          <a:noFill/>
          <a:ln>
            <a:noFill/>
          </a:ln>
        </p:spPr>
      </p:sp>
      <p:sp>
        <p:nvSpPr>
          <p:cNvPr id="52" name="Google Shape;52;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3124200" y="-38100"/>
            <a:ext cx="18135600" cy="12096700"/>
          </a:xfrm>
          <a:prstGeom prst="rect">
            <a:avLst/>
          </a:prstGeom>
          <a:noFill/>
          <a:ln>
            <a:noFill/>
          </a:ln>
        </p:spPr>
      </p:sp>
      <p:sp>
        <p:nvSpPr>
          <p:cNvPr id="15" name="Google Shape;15;p3"/>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7" name="Google Shape;17;p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0" name="Google Shape;20;p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7950200" y="1104900"/>
            <a:ext cx="17259303" cy="11506201"/>
          </a:xfrm>
          <a:prstGeom prst="rect">
            <a:avLst/>
          </a:prstGeom>
          <a:noFill/>
          <a:ln>
            <a:noFill/>
          </a:ln>
        </p:spPr>
      </p:sp>
      <p:sp>
        <p:nvSpPr>
          <p:cNvPr id="23" name="Google Shape;23;p5"/>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4" name="Google Shape;24;p5"/>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5" name="Google Shape;25;p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8" name="Google Shape;28;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 name="Google Shape;31;p7"/>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2" name="Google Shape;32;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0960100" y="3149600"/>
            <a:ext cx="13944600" cy="9296400"/>
          </a:xfrm>
          <a:prstGeom prst="rect">
            <a:avLst/>
          </a:prstGeom>
          <a:noFill/>
          <a:ln>
            <a:noFill/>
          </a:ln>
        </p:spPr>
      </p:sp>
      <p:sp>
        <p:nvSpPr>
          <p:cNvPr id="35" name="Google Shape;35;p8"/>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6" name="Google Shape;36;p8"/>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7" name="Google Shape;37;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0" name="Google Shape;40;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5681341" y="7035800"/>
            <a:ext cx="8396679" cy="5600700"/>
          </a:xfrm>
          <a:prstGeom prst="rect">
            <a:avLst/>
          </a:prstGeom>
          <a:noFill/>
          <a:ln>
            <a:noFill/>
          </a:ln>
        </p:spPr>
      </p:sp>
      <p:sp>
        <p:nvSpPr>
          <p:cNvPr id="43" name="Google Shape;43;p10"/>
          <p:cNvSpPr>
            <a:spLocks noGrp="1"/>
          </p:cNvSpPr>
          <p:nvPr>
            <p:ph type="pic" idx="3"/>
          </p:nvPr>
        </p:nvSpPr>
        <p:spPr>
          <a:xfrm>
            <a:off x="15290800" y="1130300"/>
            <a:ext cx="8331200" cy="5554134"/>
          </a:xfrm>
          <a:prstGeom prst="rect">
            <a:avLst/>
          </a:prstGeom>
          <a:noFill/>
          <a:ln>
            <a:noFill/>
          </a:ln>
        </p:spPr>
      </p:sp>
      <p:sp>
        <p:nvSpPr>
          <p:cNvPr id="44" name="Google Shape;44;p10"/>
          <p:cNvSpPr>
            <a:spLocks noGrp="1"/>
          </p:cNvSpPr>
          <p:nvPr>
            <p:ph type="pic" idx="4"/>
          </p:nvPr>
        </p:nvSpPr>
        <p:spPr>
          <a:xfrm>
            <a:off x="-304800" y="1130300"/>
            <a:ext cx="17202149" cy="11468100"/>
          </a:xfrm>
          <a:prstGeom prst="rect">
            <a:avLst/>
          </a:prstGeom>
          <a:noFill/>
          <a:ln>
            <a:noFill/>
          </a:ln>
        </p:spPr>
      </p:sp>
      <p:sp>
        <p:nvSpPr>
          <p:cNvPr id="45" name="Google Shape;45;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marR="0" lvl="0"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geeksforgeeks.org/css-grid-area-property/" TargetMode="External"/><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hyperlink" Target="https://www.geeksforgeeks.org/css-grid-property/" TargetMode="External"/><Relationship Id="rId5" Type="http://schemas.openxmlformats.org/officeDocument/2006/relationships/hyperlink" Target="https://www.geeksforgeeks.org/css-gap-property/" TargetMode="External"/><Relationship Id="rId4" Type="http://schemas.openxmlformats.org/officeDocument/2006/relationships/hyperlink" Target="https://www.geeksforgeeks.org/css-column-gap-property/"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s://www.geeksforgeeks.org/css-grid-column-end-property/" TargetMode="External"/><Relationship Id="rId3" Type="http://schemas.openxmlformats.org/officeDocument/2006/relationships/image" Target="../media/image1.png"/><Relationship Id="rId7" Type="http://schemas.openxmlformats.org/officeDocument/2006/relationships/hyperlink" Target="https://www.geeksforgeeks.org/css-grid-column-property/"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hyperlink" Target="https://www.geeksforgeeks.org/css-grid-auto-rows-property/" TargetMode="External"/><Relationship Id="rId11" Type="http://schemas.openxmlformats.org/officeDocument/2006/relationships/hyperlink" Target="https://www.geeksforgeeks.org/css-grid-gap-property/" TargetMode="External"/><Relationship Id="rId5" Type="http://schemas.openxmlformats.org/officeDocument/2006/relationships/hyperlink" Target="https://www.geeksforgeeks.org/css-grid-auto-flow-property/" TargetMode="External"/><Relationship Id="rId10" Type="http://schemas.openxmlformats.org/officeDocument/2006/relationships/hyperlink" Target="https://www.geeksforgeeks.org/css-grid-column-start-property/" TargetMode="External"/><Relationship Id="rId4" Type="http://schemas.openxmlformats.org/officeDocument/2006/relationships/hyperlink" Target="https://www.geeksforgeeks.org/css-grid-auto-columns-property/" TargetMode="External"/><Relationship Id="rId9" Type="http://schemas.openxmlformats.org/officeDocument/2006/relationships/hyperlink" Target="https://www.geeksforgeeks.org/css-grid-column-gap-property/"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www.geeksforgeeks.org/css-grid-template-property/" TargetMode="External"/><Relationship Id="rId3" Type="http://schemas.openxmlformats.org/officeDocument/2006/relationships/image" Target="../media/image1.png"/><Relationship Id="rId7" Type="http://schemas.openxmlformats.org/officeDocument/2006/relationships/hyperlink" Target="https://www.geeksforgeeks.org/css-grid-row-start-property/" TargetMode="External"/><Relationship Id="rId12" Type="http://schemas.openxmlformats.org/officeDocument/2006/relationships/hyperlink" Target="https://www.geeksforgeeks.org/css-grid-template-rows-property/" TargetMode="External"/><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hyperlink" Target="https://www.geeksforgeeks.org/css-grid-row-gap-property/" TargetMode="External"/><Relationship Id="rId11" Type="http://schemas.openxmlformats.org/officeDocument/2006/relationships/hyperlink" Target="https://www.geeksforgeeks.org/css-grid-template-columns-property/" TargetMode="External"/><Relationship Id="rId5" Type="http://schemas.openxmlformats.org/officeDocument/2006/relationships/hyperlink" Target="https://www.geeksforgeeks.org/css-grid-row-end-property/" TargetMode="External"/><Relationship Id="rId10" Type="http://schemas.openxmlformats.org/officeDocument/2006/relationships/hyperlink" Target="https://www.geeksforgeeks.org/css-grid-template-areas-property/https:/www.geeksforgeeks.org/css-grid-template-areas-property/" TargetMode="External"/><Relationship Id="rId4" Type="http://schemas.openxmlformats.org/officeDocument/2006/relationships/hyperlink" Target="https://www.geeksforgeeks.org/css-grid-row-property/" TargetMode="External"/><Relationship Id="rId9" Type="http://schemas.openxmlformats.org/officeDocument/2006/relationships/hyperlink" Target="https://www.geeksforgeeks.org/css-shorthand-propertie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hyperlink" Target="https://colorhunt.c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hyperlink" Target="https://colorhunt.co/" TargetMode="External"/><Relationship Id="rId2" Type="http://schemas.openxmlformats.org/officeDocument/2006/relationships/notesSlide" Target="../notesSlides/notesSlide18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hyperlink" Target="https://www.geeksforgeeks.org/css-flex-grow-property/" TargetMode="External"/><Relationship Id="rId4" Type="http://schemas.openxmlformats.org/officeDocument/2006/relationships/hyperlink" Target="https://www.geeksforgeeks.org/css-shorthand-propertie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hyperlink" Target="https://www.geeksforgeeks.org/css-flex-wrap-property/" TargetMode="External"/><Relationship Id="rId5" Type="http://schemas.openxmlformats.org/officeDocument/2006/relationships/hyperlink" Target="https://www.geeksforgeeks.org/css-flex-basis-property/" TargetMode="External"/><Relationship Id="rId4" Type="http://schemas.openxmlformats.org/officeDocument/2006/relationships/hyperlink" Target="https://www.geeksforgeeks.org/css-flex-shrink-property/"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hyperlink" Target="https://www.geeksforgeeks.org/css-number-data-type/"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hyperlink" Target="https://www.geeksforgeeks.org/css-width-property/"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
        <p:cNvGrpSpPr/>
        <p:nvPr/>
      </p:nvGrpSpPr>
      <p:grpSpPr>
        <a:xfrm>
          <a:off x="0" y="0"/>
          <a:ext cx="0" cy="0"/>
          <a:chOff x="0" y="0"/>
          <a:chExt cx="0" cy="0"/>
        </a:xfrm>
      </p:grpSpPr>
      <p:pic>
        <p:nvPicPr>
          <p:cNvPr id="59" name="Google Shape;59;p14"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60" name="Google Shape;60;p14"/>
          <p:cNvSpPr txBox="1"/>
          <p:nvPr/>
        </p:nvSpPr>
        <p:spPr>
          <a:xfrm>
            <a:off x="10310647" y="4930414"/>
            <a:ext cx="3247877"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123" name="Google Shape;123;p23"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24" name="Google Shape;124;p23"/>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25" name="Google Shape;125;p23"/>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26" name="Google Shape;126;p23"/>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27" name="Google Shape;127;p23"/>
          <p:cNvSpPr txBox="1"/>
          <p:nvPr/>
        </p:nvSpPr>
        <p:spPr>
          <a:xfrm>
            <a:off x="2133600" y="2438400"/>
            <a:ext cx="19349400" cy="578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200">
                <a:solidFill>
                  <a:srgbClr val="0081CC"/>
                </a:solidFill>
                <a:latin typeface="Courier New"/>
                <a:ea typeface="Courier New"/>
                <a:cs typeface="Courier New"/>
                <a:sym typeface="Courier New"/>
              </a:rPr>
              <a:t>Output:</a:t>
            </a:r>
            <a:endParaRPr sz="5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2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200">
                <a:solidFill>
                  <a:srgbClr val="0081CC"/>
                </a:solidFill>
                <a:latin typeface="Courier New"/>
                <a:ea typeface="Courier New"/>
                <a:cs typeface="Courier New"/>
                <a:sym typeface="Courier New"/>
              </a:rPr>
              <a:t>The output will be the same but method is different:</a:t>
            </a:r>
            <a:endParaRPr sz="5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200">
              <a:solidFill>
                <a:srgbClr val="0081CC"/>
              </a:solidFill>
            </a:endParaRPr>
          </a:p>
          <a:p>
            <a:pPr marL="0" lvl="0" indent="0" algn="l" rtl="0">
              <a:spcBef>
                <a:spcPts val="0"/>
              </a:spcBef>
              <a:spcAft>
                <a:spcPts val="0"/>
              </a:spcAft>
              <a:buNone/>
            </a:pPr>
            <a:endParaRPr sz="5200">
              <a:solidFill>
                <a:srgbClr val="0081CC"/>
              </a:solidFill>
            </a:endParaRPr>
          </a:p>
          <a:p>
            <a:pPr marL="0" lvl="0" indent="0" algn="l" rtl="0">
              <a:spcBef>
                <a:spcPts val="0"/>
              </a:spcBef>
              <a:spcAft>
                <a:spcPts val="0"/>
              </a:spcAft>
              <a:buNone/>
            </a:pPr>
            <a:endParaRPr sz="5200">
              <a:solidFill>
                <a:srgbClr val="0081CC"/>
              </a:solidFill>
            </a:endParaRPr>
          </a:p>
        </p:txBody>
      </p:sp>
      <p:pic>
        <p:nvPicPr>
          <p:cNvPr id="128" name="Google Shape;128;p23"/>
          <p:cNvPicPr preferRelativeResize="0"/>
          <p:nvPr/>
        </p:nvPicPr>
        <p:blipFill>
          <a:blip r:embed="rId4">
            <a:alphaModFix/>
          </a:blip>
          <a:stretch>
            <a:fillRect/>
          </a:stretch>
        </p:blipFill>
        <p:spPr>
          <a:xfrm>
            <a:off x="1494625" y="5997775"/>
            <a:ext cx="21020176" cy="70902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55"/>
        <p:cNvGrpSpPr/>
        <p:nvPr/>
      </p:nvGrpSpPr>
      <p:grpSpPr>
        <a:xfrm>
          <a:off x="0" y="0"/>
          <a:ext cx="0" cy="0"/>
          <a:chOff x="0" y="0"/>
          <a:chExt cx="0" cy="0"/>
        </a:xfrm>
      </p:grpSpPr>
      <p:pic>
        <p:nvPicPr>
          <p:cNvPr id="1656" name="Google Shape;1656;p112"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57" name="Google Shape;1657;p11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58" name="Google Shape;1658;p11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59" name="Google Shape;1659;p11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60" name="Google Shape;1660;p11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61" name="Google Shape;1661;p112"/>
          <p:cNvSpPr txBox="1"/>
          <p:nvPr/>
        </p:nvSpPr>
        <p:spPr>
          <a:xfrm>
            <a:off x="1421175" y="1938050"/>
            <a:ext cx="64119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FFFC66"/>
                </a:solidFill>
                <a:latin typeface="Courier New"/>
                <a:ea typeface="Courier New"/>
                <a:cs typeface="Courier New"/>
                <a:sym typeface="Courier New"/>
              </a:rPr>
              <a:t>Output:</a:t>
            </a:r>
            <a:endParaRPr>
              <a:solidFill>
                <a:srgbClr val="FFFC66"/>
              </a:solidFill>
              <a:latin typeface="Courier New"/>
              <a:ea typeface="Courier New"/>
              <a:cs typeface="Courier New"/>
              <a:sym typeface="Courier New"/>
            </a:endParaRPr>
          </a:p>
        </p:txBody>
      </p:sp>
      <p:sp>
        <p:nvSpPr>
          <p:cNvPr id="1662" name="Google Shape;1662;p11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63" name="Google Shape;1663;p11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4" name="Google Shape;1664;p11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5" name="Google Shape;1665;p11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6" name="Google Shape;1666;p11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7" name="Google Shape;1667;p11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8" name="Google Shape;1668;p11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69" name="Google Shape;1669;p112"/>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670" name="Google Shape;1670;p112"/>
          <p:cNvPicPr preferRelativeResize="0"/>
          <p:nvPr/>
        </p:nvPicPr>
        <p:blipFill>
          <a:blip r:embed="rId4">
            <a:alphaModFix/>
          </a:blip>
          <a:stretch>
            <a:fillRect/>
          </a:stretch>
        </p:blipFill>
        <p:spPr>
          <a:xfrm>
            <a:off x="6850650" y="3776525"/>
            <a:ext cx="12063475" cy="101488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74"/>
        <p:cNvGrpSpPr/>
        <p:nvPr/>
      </p:nvGrpSpPr>
      <p:grpSpPr>
        <a:xfrm>
          <a:off x="0" y="0"/>
          <a:ext cx="0" cy="0"/>
          <a:chOff x="0" y="0"/>
          <a:chExt cx="0" cy="0"/>
        </a:xfrm>
      </p:grpSpPr>
      <p:pic>
        <p:nvPicPr>
          <p:cNvPr id="1675" name="Google Shape;1675;p113"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76" name="Google Shape;1676;p11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77" name="Google Shape;1677;p11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78" name="Google Shape;1678;p11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79" name="Google Shape;1679;p11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80" name="Google Shape;1680;p11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81" name="Google Shape;1681;p11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2" name="Google Shape;1682;p11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3" name="Google Shape;1683;p11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4" name="Google Shape;1684;p11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5" name="Google Shape;1685;p11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6" name="Google Shape;1686;p11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87" name="Google Shape;1687;p113"/>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688" name="Google Shape;1688;p113"/>
          <p:cNvPicPr preferRelativeResize="0"/>
          <p:nvPr/>
        </p:nvPicPr>
        <p:blipFill>
          <a:blip r:embed="rId4">
            <a:alphaModFix/>
          </a:blip>
          <a:stretch>
            <a:fillRect/>
          </a:stretch>
        </p:blipFill>
        <p:spPr>
          <a:xfrm>
            <a:off x="7467600" y="1949975"/>
            <a:ext cx="8659205" cy="11072425"/>
          </a:xfrm>
          <a:prstGeom prst="rect">
            <a:avLst/>
          </a:prstGeom>
          <a:noFill/>
          <a:ln>
            <a:noFill/>
          </a:ln>
        </p:spPr>
      </p:pic>
      <p:pic>
        <p:nvPicPr>
          <p:cNvPr id="1689" name="Google Shape;1689;p113"/>
          <p:cNvPicPr preferRelativeResize="0"/>
          <p:nvPr/>
        </p:nvPicPr>
        <p:blipFill>
          <a:blip r:embed="rId4">
            <a:alphaModFix/>
          </a:blip>
          <a:stretch>
            <a:fillRect/>
          </a:stretch>
        </p:blipFill>
        <p:spPr>
          <a:xfrm>
            <a:off x="7620000" y="2102375"/>
            <a:ext cx="8659205" cy="11072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93"/>
        <p:cNvGrpSpPr/>
        <p:nvPr/>
      </p:nvGrpSpPr>
      <p:grpSpPr>
        <a:xfrm>
          <a:off x="0" y="0"/>
          <a:ext cx="0" cy="0"/>
          <a:chOff x="0" y="0"/>
          <a:chExt cx="0" cy="0"/>
        </a:xfrm>
      </p:grpSpPr>
      <p:pic>
        <p:nvPicPr>
          <p:cNvPr id="1694" name="Google Shape;1694;p114"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95" name="Google Shape;1695;p11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96" name="Google Shape;1696;p11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97" name="Google Shape;1697;p11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98" name="Google Shape;1698;p11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99" name="Google Shape;1699;p11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00" name="Google Shape;1700;p11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1" name="Google Shape;1701;p11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2" name="Google Shape;1702;p11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3" name="Google Shape;1703;p11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4" name="Google Shape;1704;p11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5" name="Google Shape;1705;p11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06" name="Google Shape;1706;p114"/>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707" name="Google Shape;1707;p114"/>
          <p:cNvPicPr preferRelativeResize="0"/>
          <p:nvPr/>
        </p:nvPicPr>
        <p:blipFill>
          <a:blip r:embed="rId4">
            <a:alphaModFix/>
          </a:blip>
          <a:stretch>
            <a:fillRect/>
          </a:stretch>
        </p:blipFill>
        <p:spPr>
          <a:xfrm>
            <a:off x="5730400" y="1501550"/>
            <a:ext cx="11071375" cy="118509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1"/>
        <p:cNvGrpSpPr/>
        <p:nvPr/>
      </p:nvGrpSpPr>
      <p:grpSpPr>
        <a:xfrm>
          <a:off x="0" y="0"/>
          <a:ext cx="0" cy="0"/>
          <a:chOff x="0" y="0"/>
          <a:chExt cx="0" cy="0"/>
        </a:xfrm>
      </p:grpSpPr>
      <p:pic>
        <p:nvPicPr>
          <p:cNvPr id="1712" name="Google Shape;1712;p115"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713" name="Google Shape;1713;p11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714" name="Google Shape;1714;p11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715" name="Google Shape;1715;p11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16" name="Google Shape;1716;p11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717" name="Google Shape;1717;p11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18" name="Google Shape;1718;p11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19" name="Google Shape;1719;p11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20" name="Google Shape;1720;p11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21" name="Google Shape;1721;p11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22" name="Google Shape;1722;p11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23" name="Google Shape;1723;p11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24" name="Google Shape;1724;p115"/>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725" name="Google Shape;1725;p115"/>
          <p:cNvPicPr preferRelativeResize="0"/>
          <p:nvPr/>
        </p:nvPicPr>
        <p:blipFill>
          <a:blip r:embed="rId4">
            <a:alphaModFix/>
          </a:blip>
          <a:stretch>
            <a:fillRect/>
          </a:stretch>
        </p:blipFill>
        <p:spPr>
          <a:xfrm>
            <a:off x="6317925" y="1490525"/>
            <a:ext cx="10699475" cy="11961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9"/>
        <p:cNvGrpSpPr/>
        <p:nvPr/>
      </p:nvGrpSpPr>
      <p:grpSpPr>
        <a:xfrm>
          <a:off x="0" y="0"/>
          <a:ext cx="0" cy="0"/>
          <a:chOff x="0" y="0"/>
          <a:chExt cx="0" cy="0"/>
        </a:xfrm>
      </p:grpSpPr>
      <p:pic>
        <p:nvPicPr>
          <p:cNvPr id="1730" name="Google Shape;1730;p116"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731" name="Google Shape;1731;p11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732" name="Google Shape;1732;p11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733" name="Google Shape;1733;p11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34" name="Google Shape;1734;p11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735" name="Google Shape;1735;p11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36" name="Google Shape;1736;p11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37" name="Google Shape;1737;p11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38" name="Google Shape;1738;p11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39" name="Google Shape;1739;p11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40" name="Google Shape;1740;p11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41" name="Google Shape;1741;p11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42" name="Google Shape;1742;p116"/>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743" name="Google Shape;1743;p116"/>
          <p:cNvPicPr preferRelativeResize="0"/>
          <p:nvPr/>
        </p:nvPicPr>
        <p:blipFill>
          <a:blip r:embed="rId4">
            <a:alphaModFix/>
          </a:blip>
          <a:stretch>
            <a:fillRect/>
          </a:stretch>
        </p:blipFill>
        <p:spPr>
          <a:xfrm>
            <a:off x="5717750" y="1719125"/>
            <a:ext cx="11270100" cy="117682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7"/>
        <p:cNvGrpSpPr/>
        <p:nvPr/>
      </p:nvGrpSpPr>
      <p:grpSpPr>
        <a:xfrm>
          <a:off x="0" y="0"/>
          <a:ext cx="0" cy="0"/>
          <a:chOff x="0" y="0"/>
          <a:chExt cx="0" cy="0"/>
        </a:xfrm>
      </p:grpSpPr>
      <p:pic>
        <p:nvPicPr>
          <p:cNvPr id="1748" name="Google Shape;1748;p117"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749" name="Google Shape;1749;p11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750" name="Google Shape;1750;p11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751" name="Google Shape;1751;p11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52" name="Google Shape;1752;p11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753" name="Google Shape;1753;p11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54" name="Google Shape;1754;p11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55" name="Google Shape;1755;p11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56" name="Google Shape;1756;p11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57" name="Google Shape;1757;p11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58" name="Google Shape;1758;p11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59" name="Google Shape;1759;p11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60" name="Google Shape;1760;p117"/>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761" name="Google Shape;1761;p117"/>
          <p:cNvSpPr txBox="1"/>
          <p:nvPr/>
        </p:nvSpPr>
        <p:spPr>
          <a:xfrm>
            <a:off x="495750" y="1189825"/>
            <a:ext cx="185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762" name="Google Shape;1762;p117"/>
          <p:cNvPicPr preferRelativeResize="0"/>
          <p:nvPr/>
        </p:nvPicPr>
        <p:blipFill>
          <a:blip r:embed="rId4">
            <a:alphaModFix/>
          </a:blip>
          <a:stretch>
            <a:fillRect/>
          </a:stretch>
        </p:blipFill>
        <p:spPr>
          <a:xfrm>
            <a:off x="5916050" y="2023925"/>
            <a:ext cx="11387700" cy="11311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66"/>
        <p:cNvGrpSpPr/>
        <p:nvPr/>
      </p:nvGrpSpPr>
      <p:grpSpPr>
        <a:xfrm>
          <a:off x="0" y="0"/>
          <a:ext cx="0" cy="0"/>
          <a:chOff x="0" y="0"/>
          <a:chExt cx="0" cy="0"/>
        </a:xfrm>
      </p:grpSpPr>
      <p:pic>
        <p:nvPicPr>
          <p:cNvPr id="1767" name="Google Shape;1767;p118"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768" name="Google Shape;1768;p11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769" name="Google Shape;1769;p11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770" name="Google Shape;1770;p11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771" name="Google Shape;1771;p11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772" name="Google Shape;1772;p11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73" name="Google Shape;1773;p11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4" name="Google Shape;1774;p11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5" name="Google Shape;1775;p11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6" name="Google Shape;1776;p11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7" name="Google Shape;1777;p11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8" name="Google Shape;1778;p11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79" name="Google Shape;1779;p118"/>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780" name="Google Shape;1780;p118"/>
          <p:cNvSpPr txBox="1"/>
          <p:nvPr/>
        </p:nvSpPr>
        <p:spPr>
          <a:xfrm>
            <a:off x="495750" y="1189825"/>
            <a:ext cx="18579300" cy="13458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3700">
                <a:solidFill>
                  <a:srgbClr val="0081CC"/>
                </a:solidFill>
                <a:highlight>
                  <a:srgbClr val="131417"/>
                </a:highlight>
              </a:rPr>
              <a:t>The CSS </a:t>
            </a:r>
            <a:r>
              <a:rPr lang="en-US" sz="3700" b="1">
                <a:solidFill>
                  <a:srgbClr val="0081CC"/>
                </a:solidFill>
                <a:highlight>
                  <a:srgbClr val="131417"/>
                </a:highlight>
              </a:rPr>
              <a:t>grid layout module</a:t>
            </a:r>
            <a:r>
              <a:rPr lang="en-US" sz="3700">
                <a:solidFill>
                  <a:srgbClr val="0081CC"/>
                </a:solidFill>
                <a:highlight>
                  <a:srgbClr val="131417"/>
                </a:highlight>
              </a:rPr>
              <a:t> is used to create a grid-based layout system, with the help of rows and columns it makes it easier to design any webpage without using </a:t>
            </a:r>
            <a:r>
              <a:rPr lang="en-US" sz="3700" b="1">
                <a:solidFill>
                  <a:srgbClr val="0081CC"/>
                </a:solidFill>
                <a:highlight>
                  <a:srgbClr val="131417"/>
                </a:highlight>
              </a:rPr>
              <a:t>floats</a:t>
            </a:r>
            <a:r>
              <a:rPr lang="en-US" sz="3700">
                <a:solidFill>
                  <a:srgbClr val="0081CC"/>
                </a:solidFill>
                <a:highlight>
                  <a:srgbClr val="131417"/>
                </a:highlight>
              </a:rPr>
              <a:t> and </a:t>
            </a:r>
            <a:r>
              <a:rPr lang="en-US" sz="3700" b="1">
                <a:solidFill>
                  <a:srgbClr val="0081CC"/>
                </a:solidFill>
                <a:highlight>
                  <a:srgbClr val="131417"/>
                </a:highlight>
              </a:rPr>
              <a:t>positioning</a:t>
            </a:r>
            <a:r>
              <a:rPr lang="en-US" sz="3700">
                <a:solidFill>
                  <a:srgbClr val="0081CC"/>
                </a:solidFill>
                <a:highlight>
                  <a:srgbClr val="131417"/>
                </a:highlight>
              </a:rPr>
              <a:t>.</a:t>
            </a:r>
            <a:endParaRPr sz="3700">
              <a:solidFill>
                <a:srgbClr val="0081CC"/>
              </a:solidFill>
              <a:highlight>
                <a:srgbClr val="131417"/>
              </a:highlight>
            </a:endParaRPr>
          </a:p>
          <a:p>
            <a:pPr marL="0" lvl="0" indent="0" algn="just" rtl="0">
              <a:lnSpc>
                <a:spcPct val="115000"/>
              </a:lnSpc>
              <a:spcBef>
                <a:spcPts val="800"/>
              </a:spcBef>
              <a:spcAft>
                <a:spcPts val="0"/>
              </a:spcAft>
              <a:buNone/>
            </a:pPr>
            <a:r>
              <a:rPr lang="en-US" sz="3700" b="1">
                <a:solidFill>
                  <a:srgbClr val="0081CC"/>
                </a:solidFill>
                <a:highlight>
                  <a:srgbClr val="131417"/>
                </a:highlight>
              </a:rPr>
              <a:t>syntax:</a:t>
            </a:r>
            <a:endParaRPr sz="3700" b="1">
              <a:solidFill>
                <a:srgbClr val="0081CC"/>
              </a:solidFill>
              <a:highlight>
                <a:srgbClr val="131417"/>
              </a:highlight>
            </a:endParaRPr>
          </a:p>
          <a:p>
            <a:pPr marL="0" lvl="0" indent="0" algn="l" rtl="0">
              <a:spcBef>
                <a:spcPts val="800"/>
              </a:spcBef>
              <a:spcAft>
                <a:spcPts val="0"/>
              </a:spcAft>
              <a:buNone/>
            </a:pPr>
            <a:r>
              <a:rPr lang="en-US" sz="3600">
                <a:solidFill>
                  <a:srgbClr val="0081CC"/>
                </a:solidFill>
                <a:highlight>
                  <a:srgbClr val="131417"/>
                </a:highlight>
                <a:latin typeface="Courier New"/>
                <a:ea typeface="Courier New"/>
                <a:cs typeface="Courier New"/>
                <a:sym typeface="Courier New"/>
              </a:rPr>
              <a:t>.class {</a:t>
            </a:r>
            <a:endParaRPr sz="3600">
              <a:solidFill>
                <a:srgbClr val="0081CC"/>
              </a:solidFill>
              <a:highlight>
                <a:srgbClr val="131417"/>
              </a:highlight>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highlight>
                  <a:srgbClr val="131417"/>
                </a:highlight>
                <a:latin typeface="Courier New"/>
                <a:ea typeface="Courier New"/>
                <a:cs typeface="Courier New"/>
                <a:sym typeface="Courier New"/>
              </a:rPr>
              <a:t>    display:grid;</a:t>
            </a:r>
            <a:endParaRPr sz="3600">
              <a:solidFill>
                <a:srgbClr val="0081CC"/>
              </a:solidFill>
              <a:highlight>
                <a:srgbClr val="131417"/>
              </a:highlight>
              <a:latin typeface="Courier New"/>
              <a:ea typeface="Courier New"/>
              <a:cs typeface="Courier New"/>
              <a:sym typeface="Courier New"/>
            </a:endParaRPr>
          </a:p>
          <a:p>
            <a:pPr marL="190500" marR="190500" lvl="0" indent="0" algn="l" rtl="0">
              <a:lnSpc>
                <a:spcPct val="115000"/>
              </a:lnSpc>
              <a:spcBef>
                <a:spcPts val="0"/>
              </a:spcBef>
              <a:spcAft>
                <a:spcPts val="0"/>
              </a:spcAft>
              <a:buNone/>
            </a:pPr>
            <a:r>
              <a:rPr lang="en-US" sz="3600">
                <a:solidFill>
                  <a:srgbClr val="0081CC"/>
                </a:solidFill>
                <a:highlight>
                  <a:srgbClr val="131417"/>
                </a:highlight>
                <a:latin typeface="Courier New"/>
                <a:ea typeface="Courier New"/>
                <a:cs typeface="Courier New"/>
                <a:sym typeface="Courier New"/>
              </a:rPr>
              <a:t>}</a:t>
            </a:r>
            <a:endParaRPr sz="36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r>
              <a:rPr lang="en-US" sz="3700" b="1">
                <a:solidFill>
                  <a:srgbClr val="0081CC"/>
                </a:solidFill>
                <a:highlight>
                  <a:srgbClr val="131417"/>
                </a:highlight>
              </a:rPr>
              <a:t>Note:</a:t>
            </a:r>
            <a:r>
              <a:rPr lang="en-US" sz="3700">
                <a:solidFill>
                  <a:srgbClr val="0081CC"/>
                </a:solidFill>
                <a:highlight>
                  <a:srgbClr val="131417"/>
                </a:highlight>
              </a:rPr>
              <a:t> An HTML element becomes a grid if that element sets </a:t>
            </a:r>
            <a:r>
              <a:rPr lang="en-US" sz="3700" b="1">
                <a:solidFill>
                  <a:srgbClr val="0081CC"/>
                </a:solidFill>
                <a:highlight>
                  <a:srgbClr val="131417"/>
                </a:highlight>
              </a:rPr>
              <a:t>display:</a:t>
            </a:r>
            <a:r>
              <a:rPr lang="en-US" sz="3700">
                <a:solidFill>
                  <a:srgbClr val="0081CC"/>
                </a:solidFill>
                <a:highlight>
                  <a:srgbClr val="131417"/>
                </a:highlight>
              </a:rPr>
              <a:t> </a:t>
            </a:r>
            <a:r>
              <a:rPr lang="en-US" sz="3700" b="1">
                <a:solidFill>
                  <a:srgbClr val="0081CC"/>
                </a:solidFill>
                <a:highlight>
                  <a:srgbClr val="131417"/>
                </a:highlight>
              </a:rPr>
              <a:t>grid;</a:t>
            </a:r>
            <a:r>
              <a:rPr lang="en-US" sz="3700">
                <a:solidFill>
                  <a:srgbClr val="0081CC"/>
                </a:solidFill>
                <a:highlight>
                  <a:srgbClr val="131417"/>
                </a:highlight>
              </a:rPr>
              <a:t> in style section or </a:t>
            </a:r>
            <a:r>
              <a:rPr lang="en-US" sz="3700" b="1">
                <a:solidFill>
                  <a:srgbClr val="0081CC"/>
                </a:solidFill>
                <a:highlight>
                  <a:srgbClr val="131417"/>
                </a:highlight>
              </a:rPr>
              <a:t>inline-grid</a:t>
            </a:r>
            <a:r>
              <a:rPr lang="en-US" sz="3700">
                <a:solidFill>
                  <a:srgbClr val="0081CC"/>
                </a:solidFill>
                <a:highlight>
                  <a:srgbClr val="131417"/>
                </a:highlight>
              </a:rPr>
              <a:t>. Below you will see both examples.</a:t>
            </a:r>
            <a:endParaRPr sz="3700">
              <a:solidFill>
                <a:srgbClr val="0081CC"/>
              </a:solidFill>
              <a:highlight>
                <a:srgbClr val="131417"/>
              </a:highlight>
            </a:endParaRPr>
          </a:p>
          <a:p>
            <a:pPr marL="0" lvl="0" indent="0" algn="just" rtl="0">
              <a:lnSpc>
                <a:spcPct val="115000"/>
              </a:lnSpc>
              <a:spcBef>
                <a:spcPts val="800"/>
              </a:spcBef>
              <a:spcAft>
                <a:spcPts val="0"/>
              </a:spcAft>
              <a:buNone/>
            </a:pPr>
            <a:r>
              <a:rPr lang="en-US" sz="3700" b="1">
                <a:solidFill>
                  <a:srgbClr val="0081CC"/>
                </a:solidFill>
                <a:highlight>
                  <a:srgbClr val="131417"/>
                </a:highlight>
              </a:rPr>
              <a:t>CSS Grid Layout Properties: </a:t>
            </a:r>
            <a:r>
              <a:rPr lang="en-US" sz="3700">
                <a:solidFill>
                  <a:srgbClr val="0081CC"/>
                </a:solidFill>
                <a:highlight>
                  <a:srgbClr val="131417"/>
                </a:highlight>
              </a:rPr>
              <a:t>These are the following grid-layout properties:</a:t>
            </a:r>
            <a:endParaRPr sz="3700">
              <a:solidFill>
                <a:srgbClr val="0081CC"/>
              </a:solidFill>
              <a:highlight>
                <a:srgbClr val="131417"/>
              </a:highlight>
            </a:endParaRPr>
          </a:p>
          <a:p>
            <a:pPr marL="685800" lvl="0" indent="-463550" algn="l" rtl="0">
              <a:lnSpc>
                <a:spcPct val="158000"/>
              </a:lnSpc>
              <a:spcBef>
                <a:spcPts val="800"/>
              </a:spcBef>
              <a:spcAft>
                <a:spcPts val="0"/>
              </a:spcAft>
              <a:buClr>
                <a:srgbClr val="0081CC"/>
              </a:buClr>
              <a:buSzPts val="3700"/>
              <a:buChar char="●"/>
            </a:pPr>
            <a:r>
              <a:rPr lang="en-US" sz="3700" b="1" u="sng">
                <a:solidFill>
                  <a:srgbClr val="0081CC"/>
                </a:solidFill>
                <a:highlight>
                  <a:srgbClr val="131417"/>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column-gap</a:t>
            </a:r>
            <a:r>
              <a:rPr lang="en-US" sz="3700">
                <a:solidFill>
                  <a:srgbClr val="0081CC"/>
                </a:solidFill>
                <a:highlight>
                  <a:srgbClr val="131417"/>
                </a:highlight>
              </a:rPr>
              <a:t>: It is used to specify the amount of gap between the columns in which a given text is divided using the column-count property.</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gap</a:t>
            </a:r>
            <a:r>
              <a:rPr lang="en-US" sz="3700" b="1">
                <a:solidFill>
                  <a:srgbClr val="0081CC"/>
                </a:solidFill>
                <a:highlight>
                  <a:srgbClr val="131417"/>
                </a:highlight>
              </a:rPr>
              <a:t>: </a:t>
            </a:r>
            <a:r>
              <a:rPr lang="en-US" sz="3700">
                <a:solidFill>
                  <a:srgbClr val="0081CC"/>
                </a:solidFill>
                <a:highlight>
                  <a:srgbClr val="131417"/>
                </a:highlight>
              </a:rPr>
              <a:t>It is used to set the spacing also caller gutter between the rows and columns.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a:t>
            </a:r>
            <a:r>
              <a:rPr lang="en-US" sz="3700">
                <a:solidFill>
                  <a:srgbClr val="0081CC"/>
                </a:solidFill>
                <a:highlight>
                  <a:srgbClr val="131417"/>
                </a:highlight>
              </a:rPr>
              <a:t>: It offers a grid-based layout system, with rows and columns, making it easier to design web pages without floats and positioning.</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grid-area</a:t>
            </a:r>
            <a:r>
              <a:rPr lang="en-US" sz="3700">
                <a:solidFill>
                  <a:srgbClr val="0081CC"/>
                </a:solidFill>
                <a:highlight>
                  <a:srgbClr val="131417"/>
                </a:highlight>
              </a:rPr>
              <a:t>: It is used to set a grid item size and location in a grid layout.</a:t>
            </a: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84"/>
        <p:cNvGrpSpPr/>
        <p:nvPr/>
      </p:nvGrpSpPr>
      <p:grpSpPr>
        <a:xfrm>
          <a:off x="0" y="0"/>
          <a:ext cx="0" cy="0"/>
          <a:chOff x="0" y="0"/>
          <a:chExt cx="0" cy="0"/>
        </a:xfrm>
      </p:grpSpPr>
      <p:pic>
        <p:nvPicPr>
          <p:cNvPr id="1785" name="Google Shape;1785;p119"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786" name="Google Shape;1786;p11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787" name="Google Shape;1787;p11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788" name="Google Shape;1788;p11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789" name="Google Shape;1789;p11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790" name="Google Shape;1790;p11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91" name="Google Shape;1791;p11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2" name="Google Shape;1792;p11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3" name="Google Shape;1793;p11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4" name="Google Shape;1794;p11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5" name="Google Shape;1795;p11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6" name="Google Shape;1796;p11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97" name="Google Shape;1797;p119"/>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798" name="Google Shape;1798;p119"/>
          <p:cNvSpPr txBox="1"/>
          <p:nvPr/>
        </p:nvSpPr>
        <p:spPr>
          <a:xfrm>
            <a:off x="495750" y="1189825"/>
            <a:ext cx="18579300" cy="16536900"/>
          </a:xfrm>
          <a:prstGeom prst="rect">
            <a:avLst/>
          </a:prstGeom>
          <a:noFill/>
          <a:ln>
            <a:noFill/>
          </a:ln>
        </p:spPr>
        <p:txBody>
          <a:bodyPr spcFirstLastPara="1" wrap="square" lIns="91425" tIns="91425" rIns="91425" bIns="91425" anchor="t" anchorCtr="0">
            <a:spAutoFit/>
          </a:bodyPr>
          <a:lstStyle/>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grid-auto-columns</a:t>
            </a:r>
            <a:r>
              <a:rPr lang="en-US" sz="3700">
                <a:solidFill>
                  <a:srgbClr val="0081CC"/>
                </a:solidFill>
                <a:highlight>
                  <a:srgbClr val="131417"/>
                </a:highlight>
              </a:rPr>
              <a:t>: It is used to specify the size for the columns of implicitly generated grid containers.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grid-auto-flow</a:t>
            </a:r>
            <a:r>
              <a:rPr lang="en-US" sz="3700">
                <a:solidFill>
                  <a:srgbClr val="0081CC"/>
                </a:solidFill>
                <a:highlight>
                  <a:srgbClr val="131417"/>
                </a:highlight>
              </a:rPr>
              <a:t>: It specifies exactly how auto-placed items get flow into the grid.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grid-auto-rows</a:t>
            </a:r>
            <a:r>
              <a:rPr lang="en-US" sz="3700">
                <a:solidFill>
                  <a:srgbClr val="0081CC"/>
                </a:solidFill>
                <a:highlight>
                  <a:srgbClr val="131417"/>
                </a:highlight>
              </a:rPr>
              <a:t>: It is used to specify the size for the rows of implicitly generated grid containers.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grid-column</a:t>
            </a:r>
            <a:r>
              <a:rPr lang="en-US" sz="3700">
                <a:solidFill>
                  <a:srgbClr val="0081CC"/>
                </a:solidFill>
                <a:highlight>
                  <a:srgbClr val="131417"/>
                </a:highlight>
              </a:rPr>
              <a:t>: It describes the number of properties that allow to design of grid structures and control the placement of grid items using CSS.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grid-column-end</a:t>
            </a:r>
            <a:r>
              <a:rPr lang="en-US" sz="3700">
                <a:solidFill>
                  <a:srgbClr val="0081CC"/>
                </a:solidFill>
                <a:highlight>
                  <a:srgbClr val="131417"/>
                </a:highlight>
              </a:rPr>
              <a:t>: It explains the number of columns an item will span, or on which column-line the item will end.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grid-column-gap</a:t>
            </a:r>
            <a:r>
              <a:rPr lang="en-US" sz="3700">
                <a:solidFill>
                  <a:srgbClr val="0081CC"/>
                </a:solidFill>
                <a:highlight>
                  <a:srgbClr val="131417"/>
                </a:highlight>
              </a:rPr>
              <a:t>: It is used to set the size of the gap between the columns in a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grid-column-start</a:t>
            </a:r>
            <a:r>
              <a:rPr lang="en-US" sz="3700">
                <a:solidFill>
                  <a:srgbClr val="0081CC"/>
                </a:solidFill>
                <a:highlight>
                  <a:srgbClr val="131417"/>
                </a:highlight>
              </a:rPr>
              <a:t>: It defines for which column line item will start.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grid-gap</a:t>
            </a:r>
            <a:r>
              <a:rPr lang="en-US" sz="3700">
                <a:solidFill>
                  <a:srgbClr val="0081CC"/>
                </a:solidFill>
                <a:highlight>
                  <a:srgbClr val="131417"/>
                </a:highlight>
              </a:rPr>
              <a:t>: It is used to sets the size of the gap between the rows and columns in a grid layout.</a:t>
            </a: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02"/>
        <p:cNvGrpSpPr/>
        <p:nvPr/>
      </p:nvGrpSpPr>
      <p:grpSpPr>
        <a:xfrm>
          <a:off x="0" y="0"/>
          <a:ext cx="0" cy="0"/>
          <a:chOff x="0" y="0"/>
          <a:chExt cx="0" cy="0"/>
        </a:xfrm>
      </p:grpSpPr>
      <p:pic>
        <p:nvPicPr>
          <p:cNvPr id="1803" name="Google Shape;1803;p120"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04" name="Google Shape;1804;p12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05" name="Google Shape;1805;p12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806" name="Google Shape;1806;p12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a:ea typeface="Verdana"/>
                <a:cs typeface="Verdana"/>
                <a:sym typeface="Verdana"/>
              </a:rPr>
              <a:t>Display-Grid</a:t>
            </a:r>
            <a:endParaRPr sz="100">
              <a:solidFill>
                <a:schemeClr val="accent1"/>
              </a:solidFill>
              <a:latin typeface="Helvetica Neue"/>
              <a:ea typeface="Helvetica Neue"/>
              <a:cs typeface="Helvetica Neue"/>
              <a:sym typeface="Helvetica Neue"/>
            </a:endParaRPr>
          </a:p>
        </p:txBody>
      </p:sp>
      <p:sp>
        <p:nvSpPr>
          <p:cNvPr id="1807" name="Google Shape;1807;p12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808" name="Google Shape;1808;p12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09" name="Google Shape;1809;p12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0" name="Google Shape;1810;p12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1" name="Google Shape;1811;p12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2" name="Google Shape;1812;p12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3" name="Google Shape;1813;p12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4" name="Google Shape;1814;p12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15" name="Google Shape;1815;p120"/>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816" name="Google Shape;1816;p120"/>
          <p:cNvSpPr txBox="1"/>
          <p:nvPr/>
        </p:nvSpPr>
        <p:spPr>
          <a:xfrm>
            <a:off x="495750" y="2409025"/>
            <a:ext cx="18579300" cy="14737200"/>
          </a:xfrm>
          <a:prstGeom prst="rect">
            <a:avLst/>
          </a:prstGeom>
          <a:noFill/>
          <a:ln>
            <a:noFill/>
          </a:ln>
        </p:spPr>
        <p:txBody>
          <a:bodyPr spcFirstLastPara="1" wrap="square" lIns="91425" tIns="91425" rIns="91425" bIns="91425" anchor="t" anchorCtr="0">
            <a:spAutoFit/>
          </a:bodyPr>
          <a:lstStyle/>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grid-row</a:t>
            </a:r>
            <a:r>
              <a:rPr lang="en-US" sz="3700">
                <a:solidFill>
                  <a:srgbClr val="0081CC"/>
                </a:solidFill>
                <a:highlight>
                  <a:srgbClr val="131417"/>
                </a:highlight>
              </a:rPr>
              <a:t>: It is used to specify the size and location in a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grid-row-end</a:t>
            </a:r>
            <a:r>
              <a:rPr lang="en-US" sz="3700">
                <a:solidFill>
                  <a:srgbClr val="0081CC"/>
                </a:solidFill>
                <a:highlight>
                  <a:srgbClr val="131417"/>
                </a:highlight>
              </a:rPr>
              <a:t>: It is used to define the grid item’s end position within a grid row by specifying the inline edge of its grid area.</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grid-row-gap</a:t>
            </a:r>
            <a:r>
              <a:rPr lang="en-US" sz="3700">
                <a:solidFill>
                  <a:srgbClr val="0081CC"/>
                </a:solidFill>
                <a:highlight>
                  <a:srgbClr val="131417"/>
                </a:highlight>
              </a:rPr>
              <a:t>: It is used to define the size of the gap between the grid elements.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grid-row-start</a:t>
            </a:r>
            <a:r>
              <a:rPr lang="en-US" sz="3700">
                <a:solidFill>
                  <a:srgbClr val="0081CC"/>
                </a:solidFill>
                <a:highlight>
                  <a:srgbClr val="131417"/>
                </a:highlight>
              </a:rPr>
              <a:t>: It is used to define the grid items’ start position within the grid row by specifying the inline start edge of its grid area.</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grid-template</a:t>
            </a:r>
            <a:r>
              <a:rPr lang="en-US" sz="3700">
                <a:solidFill>
                  <a:srgbClr val="0081CC"/>
                </a:solidFill>
                <a:highlight>
                  <a:srgbClr val="131417"/>
                </a:highlight>
              </a:rPr>
              <a:t>: It is a </a:t>
            </a:r>
            <a:r>
              <a:rPr lang="en-US" sz="3700" u="sng">
                <a:solidFill>
                  <a:srgbClr val="0081CC"/>
                </a:solidFill>
                <a:highlight>
                  <a:srgbClr val="131417"/>
                </a:highligh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shorthand property</a:t>
            </a:r>
            <a:r>
              <a:rPr lang="en-US" sz="3700">
                <a:solidFill>
                  <a:srgbClr val="0081CC"/>
                </a:solidFill>
                <a:highlight>
                  <a:srgbClr val="131417"/>
                </a:highlight>
              </a:rPr>
              <a:t> for defining grid columns, rows, and areas.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grid-template-areas</a:t>
            </a:r>
            <a:r>
              <a:rPr lang="en-US" sz="3700">
                <a:solidFill>
                  <a:srgbClr val="0081CC"/>
                </a:solidFill>
                <a:highlight>
                  <a:srgbClr val="131417"/>
                </a:highlight>
              </a:rPr>
              <a:t>: It is used to specify the area within the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grid-template-columns</a:t>
            </a:r>
            <a:r>
              <a:rPr lang="en-US" sz="3700">
                <a:solidFill>
                  <a:srgbClr val="0081CC"/>
                </a:solidFill>
                <a:highlight>
                  <a:srgbClr val="131417"/>
                </a:highlight>
              </a:rPr>
              <a:t>: It is used to set the number of columns and size of the columns of the grid.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grid-template-rows</a:t>
            </a:r>
            <a:r>
              <a:rPr lang="en-US" sz="3700">
                <a:solidFill>
                  <a:srgbClr val="0081CC"/>
                </a:solidFill>
                <a:highlight>
                  <a:srgbClr val="131417"/>
                </a:highlight>
              </a:rPr>
              <a:t>: It is used to set the number of rows and height of the rows in a grid.</a:t>
            </a:r>
            <a:endParaRPr sz="3700" b="1">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0"/>
        <p:cNvGrpSpPr/>
        <p:nvPr/>
      </p:nvGrpSpPr>
      <p:grpSpPr>
        <a:xfrm>
          <a:off x="0" y="0"/>
          <a:ext cx="0" cy="0"/>
          <a:chOff x="0" y="0"/>
          <a:chExt cx="0" cy="0"/>
        </a:xfrm>
      </p:grpSpPr>
      <p:pic>
        <p:nvPicPr>
          <p:cNvPr id="1821" name="Google Shape;1821;p12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22" name="Google Shape;1822;p12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23" name="Google Shape;1823;p12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824" name="Google Shape;1824;p12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25" name="Google Shape;1825;p12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826" name="Google Shape;1826;p12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27" name="Google Shape;1827;p12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28" name="Google Shape;1828;p12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29" name="Google Shape;1829;p12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30" name="Google Shape;1830;p12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31" name="Google Shape;1831;p12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32" name="Google Shape;1832;p12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33" name="Google Shape;1833;p12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834" name="Google Shape;1834;p121"/>
          <p:cNvSpPr txBox="1"/>
          <p:nvPr/>
        </p:nvSpPr>
        <p:spPr>
          <a:xfrm>
            <a:off x="495750" y="1189825"/>
            <a:ext cx="8229600" cy="16752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r>
              <a:rPr lang="en-US" sz="3700">
                <a:solidFill>
                  <a:srgbClr val="FFFC66"/>
                </a:solidFill>
                <a:highlight>
                  <a:srgbClr val="131417"/>
                </a:highlight>
              </a:rPr>
              <a:t>&lt;!DOCTYPE html&gt;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&lt;html&gt;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&lt;head&gt;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&lt;style&gt;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 Designing all grid */</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.grid-container {</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display: grid;</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grid-template-columns: auto auto auto;</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background-color: gray;</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padding: 5px;</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a:t>
            </a: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35" name="Google Shape;1835;p12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pic>
        <p:nvPicPr>
          <p:cNvPr id="133" name="Google Shape;133;p24"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34" name="Google Shape;134;p24"/>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35" name="Google Shape;135;p24"/>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36" name="Google Shape;136;p24"/>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37" name="Google Shape;137;p24"/>
          <p:cNvSpPr txBox="1"/>
          <p:nvPr/>
        </p:nvSpPr>
        <p:spPr>
          <a:xfrm>
            <a:off x="2133600" y="2667000"/>
            <a:ext cx="19349400" cy="270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a:solidFill>
                  <a:srgbClr val="0081CC"/>
                </a:solidFill>
                <a:latin typeface="Courier New"/>
                <a:ea typeface="Courier New"/>
                <a:cs typeface="Courier New"/>
                <a:sym typeface="Courier New"/>
              </a:rPr>
              <a:t>External CSS is most preferred  way to add CSS to Website. First  of all create a separate CSS file with “.css” extension.</a:t>
            </a:r>
            <a:endParaRPr sz="41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100">
              <a:solidFill>
                <a:srgbClr val="0081CC"/>
              </a:solidFill>
            </a:endParaRPr>
          </a:p>
        </p:txBody>
      </p:sp>
      <p:sp>
        <p:nvSpPr>
          <p:cNvPr id="138" name="Google Shape;138;p24"/>
          <p:cNvSpPr txBox="1"/>
          <p:nvPr/>
        </p:nvSpPr>
        <p:spPr>
          <a:xfrm>
            <a:off x="-1154925" y="4296675"/>
            <a:ext cx="7998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rPr>
              <a:t>   </a:t>
            </a:r>
            <a:r>
              <a:rPr lang="en-US" sz="4000">
                <a:solidFill>
                  <a:srgbClr val="0081CC"/>
                </a:solidFill>
                <a:latin typeface="Courier New"/>
                <a:ea typeface="Courier New"/>
                <a:cs typeface="Courier New"/>
                <a:sym typeface="Courier New"/>
              </a:rPr>
              <a:t>  </a:t>
            </a:r>
            <a:r>
              <a:rPr lang="en-US" sz="4000">
                <a:solidFill>
                  <a:srgbClr val="FFFC66"/>
                </a:solidFill>
                <a:latin typeface="Courier New"/>
                <a:ea typeface="Courier New"/>
                <a:cs typeface="Courier New"/>
                <a:sym typeface="Courier New"/>
              </a:rPr>
              <a:t>  </a:t>
            </a:r>
            <a:endParaRPr sz="4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a:solidFill>
                  <a:srgbClr val="FFFC66"/>
                </a:solidFill>
                <a:latin typeface="Courier New"/>
                <a:ea typeface="Courier New"/>
                <a:cs typeface="Courier New"/>
                <a:sym typeface="Courier New"/>
              </a:rPr>
              <a:t>   </a:t>
            </a:r>
            <a:r>
              <a:rPr lang="en-US" sz="4000">
                <a:solidFill>
                  <a:srgbClr val="0081CC"/>
                </a:solidFill>
                <a:latin typeface="Courier New"/>
                <a:ea typeface="Courier New"/>
                <a:cs typeface="Courier New"/>
                <a:sym typeface="Courier New"/>
              </a:rPr>
              <a:t>     Example:</a:t>
            </a:r>
            <a:endParaRPr sz="5200">
              <a:solidFill>
                <a:srgbClr val="0081CC"/>
              </a:solidFill>
              <a:latin typeface="Courier New"/>
              <a:ea typeface="Courier New"/>
              <a:cs typeface="Courier New"/>
              <a:sym typeface="Courier New"/>
            </a:endParaRPr>
          </a:p>
        </p:txBody>
      </p:sp>
      <p:pic>
        <p:nvPicPr>
          <p:cNvPr id="139" name="Google Shape;139;p24"/>
          <p:cNvPicPr preferRelativeResize="0"/>
          <p:nvPr/>
        </p:nvPicPr>
        <p:blipFill>
          <a:blip r:embed="rId4">
            <a:alphaModFix/>
          </a:blip>
          <a:stretch>
            <a:fillRect/>
          </a:stretch>
        </p:blipFill>
        <p:spPr>
          <a:xfrm>
            <a:off x="5963800" y="5006250"/>
            <a:ext cx="12030425" cy="8328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39"/>
        <p:cNvGrpSpPr/>
        <p:nvPr/>
      </p:nvGrpSpPr>
      <p:grpSpPr>
        <a:xfrm>
          <a:off x="0" y="0"/>
          <a:ext cx="0" cy="0"/>
          <a:chOff x="0" y="0"/>
          <a:chExt cx="0" cy="0"/>
        </a:xfrm>
      </p:grpSpPr>
      <p:pic>
        <p:nvPicPr>
          <p:cNvPr id="1840" name="Google Shape;1840;p122"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41" name="Google Shape;1841;p12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42" name="Google Shape;1842;p12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843" name="Google Shape;1843;p12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44" name="Google Shape;1844;p12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845" name="Google Shape;1845;p12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46" name="Google Shape;1846;p12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47" name="Google Shape;1847;p12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48" name="Google Shape;1848;p12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49" name="Google Shape;1849;p12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50" name="Google Shape;1850;p12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51" name="Google Shape;1851;p12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52" name="Google Shape;1852;p12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853" name="Google Shape;1853;p122"/>
          <p:cNvSpPr txBox="1"/>
          <p:nvPr/>
        </p:nvSpPr>
        <p:spPr>
          <a:xfrm>
            <a:off x="495750" y="1189825"/>
            <a:ext cx="8229600" cy="14540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 Designing all grid-items */</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.grid-item {</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background-color: rgba(255, 255, 255, 0.8);</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border: 1px solid black;</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padding: 20px;</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font-size: 30px;</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text-align: center;</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a:t>
            </a: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54" name="Google Shape;1854;p12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58"/>
        <p:cNvGrpSpPr/>
        <p:nvPr/>
      </p:nvGrpSpPr>
      <p:grpSpPr>
        <a:xfrm>
          <a:off x="0" y="0"/>
          <a:ext cx="0" cy="0"/>
          <a:chOff x="0" y="0"/>
          <a:chExt cx="0" cy="0"/>
        </a:xfrm>
      </p:grpSpPr>
      <p:pic>
        <p:nvPicPr>
          <p:cNvPr id="1859" name="Google Shape;1859;p123"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60" name="Google Shape;1860;p12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61" name="Google Shape;1861;p12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862" name="Google Shape;1862;p12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63" name="Google Shape;1863;p12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864" name="Google Shape;1864;p12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65" name="Google Shape;1865;p12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66" name="Google Shape;1866;p12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67" name="Google Shape;1867;p12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68" name="Google Shape;1868;p12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69" name="Google Shape;1869;p12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70" name="Google Shape;1870;p12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71" name="Google Shape;1871;p12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872" name="Google Shape;1872;p123"/>
          <p:cNvSpPr txBox="1"/>
          <p:nvPr/>
        </p:nvSpPr>
        <p:spPr>
          <a:xfrm>
            <a:off x="495750" y="2332825"/>
            <a:ext cx="8229600" cy="89238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 Designing h1 element */</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h1 {</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color: green;</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text-align: center;</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&lt;/style&gt;</a:t>
            </a:r>
            <a:endParaRPr sz="3700">
              <a:solidFill>
                <a:srgbClr val="FFFC66"/>
              </a:solidFill>
              <a:highlight>
                <a:srgbClr val="131417"/>
              </a:highlight>
            </a:endParaRPr>
          </a:p>
          <a:p>
            <a:pPr marL="457200" lvl="0" indent="0" algn="l" rtl="0">
              <a:lnSpc>
                <a:spcPct val="158000"/>
              </a:lnSpc>
              <a:spcBef>
                <a:spcPts val="3600"/>
              </a:spcBef>
              <a:spcAft>
                <a:spcPts val="3600"/>
              </a:spcAft>
              <a:buNone/>
            </a:pPr>
            <a:r>
              <a:rPr lang="en-US" sz="3700">
                <a:solidFill>
                  <a:srgbClr val="FFFC66"/>
                </a:solidFill>
                <a:highlight>
                  <a:srgbClr val="131417"/>
                </a:highlight>
              </a:rPr>
              <a:t>  &lt;/head&gt;</a:t>
            </a:r>
            <a:endParaRPr/>
          </a:p>
        </p:txBody>
      </p:sp>
      <p:sp>
        <p:nvSpPr>
          <p:cNvPr id="1873" name="Google Shape;1873;p12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7"/>
        <p:cNvGrpSpPr/>
        <p:nvPr/>
      </p:nvGrpSpPr>
      <p:grpSpPr>
        <a:xfrm>
          <a:off x="0" y="0"/>
          <a:ext cx="0" cy="0"/>
          <a:chOff x="0" y="0"/>
          <a:chExt cx="0" cy="0"/>
        </a:xfrm>
      </p:grpSpPr>
      <p:pic>
        <p:nvPicPr>
          <p:cNvPr id="1878" name="Google Shape;1878;p124"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79" name="Google Shape;1879;p12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80" name="Google Shape;1880;p12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881" name="Google Shape;1881;p12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82" name="Google Shape;1882;p12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883" name="Google Shape;1883;p12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84" name="Google Shape;1884;p12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85" name="Google Shape;1885;p12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86" name="Google Shape;1886;p12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87" name="Google Shape;1887;p12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88" name="Google Shape;1888;p12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89" name="Google Shape;1889;p12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90" name="Google Shape;1890;p124"/>
          <p:cNvSpPr txBox="1"/>
          <p:nvPr/>
        </p:nvSpPr>
        <p:spPr>
          <a:xfrm>
            <a:off x="14806675" y="1553375"/>
            <a:ext cx="6709200" cy="10831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class="grid-item"&gt;8&lt;/div&gt;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class="grid-item"&gt;9&lt;/div&gt;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&lt;/body&gt;</a:t>
            </a:r>
            <a:endParaRPr sz="37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&lt;/html&gt;</a:t>
            </a: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891" name="Google Shape;1891;p124"/>
          <p:cNvSpPr txBox="1"/>
          <p:nvPr/>
        </p:nvSpPr>
        <p:spPr>
          <a:xfrm>
            <a:off x="495750" y="1189825"/>
            <a:ext cx="8229600" cy="177255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0081CC"/>
                </a:solidFill>
                <a:highlight>
                  <a:srgbClr val="131417"/>
                </a:highlight>
              </a:rPr>
              <a:t> </a:t>
            </a:r>
            <a:r>
              <a:rPr lang="en-US" sz="3700">
                <a:solidFill>
                  <a:srgbClr val="FFFC66"/>
                </a:solidFill>
                <a:highlight>
                  <a:srgbClr val="131417"/>
                </a:highlight>
              </a:rPr>
              <a:t> &lt;body&gt;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&lt;h1&gt;GeeksforGeeks&lt;/h1&gt;</a:t>
            </a:r>
            <a:endParaRPr sz="37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 Creating grid --&gt;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class="grid-container"&gt;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class="grid-item"&gt;1&lt;/div&gt;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class="grid-item"&gt;2&lt;/div&gt;</a:t>
            </a: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92" name="Google Shape;1892;p124"/>
          <p:cNvSpPr txBox="1"/>
          <p:nvPr/>
        </p:nvSpPr>
        <p:spPr>
          <a:xfrm>
            <a:off x="7983550" y="1751675"/>
            <a:ext cx="6709200" cy="13068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r>
              <a:rPr lang="en-US" sz="3700">
                <a:solidFill>
                  <a:srgbClr val="FFFC66"/>
                </a:solidFill>
                <a:highlight>
                  <a:srgbClr val="131417"/>
                </a:highlight>
              </a:rPr>
              <a:t>      &lt;div class="grid-item"&gt;3&lt;/div&gt;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class="grid-item"&gt;4&lt;/div&gt;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class="grid-item"&gt;5&lt;/div&gt;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class="grid-item"&gt;6&lt;/div&gt;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class="grid-item"&gt;7&lt;/div&gt;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a:t>
            </a: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96"/>
        <p:cNvGrpSpPr/>
        <p:nvPr/>
      </p:nvGrpSpPr>
      <p:grpSpPr>
        <a:xfrm>
          <a:off x="0" y="0"/>
          <a:ext cx="0" cy="0"/>
          <a:chOff x="0" y="0"/>
          <a:chExt cx="0" cy="0"/>
        </a:xfrm>
      </p:grpSpPr>
      <p:pic>
        <p:nvPicPr>
          <p:cNvPr id="1897" name="Google Shape;1897;p125"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898" name="Google Shape;1898;p12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899" name="Google Shape;1899;p12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900" name="Google Shape;1900;p12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01" name="Google Shape;1901;p12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902" name="Google Shape;1902;p12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03" name="Google Shape;1903;p12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4" name="Google Shape;1904;p12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5" name="Google Shape;1905;p12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6" name="Google Shape;1906;p12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7" name="Google Shape;1907;p12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8" name="Google Shape;1908;p12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09" name="Google Shape;1909;p12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910" name="Google Shape;1910;p125"/>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11" name="Google Shape;1911;p12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pic>
        <p:nvPicPr>
          <p:cNvPr id="1912" name="Google Shape;1912;p125"/>
          <p:cNvPicPr preferRelativeResize="0"/>
          <p:nvPr/>
        </p:nvPicPr>
        <p:blipFill>
          <a:blip r:embed="rId4">
            <a:alphaModFix/>
          </a:blip>
          <a:stretch>
            <a:fillRect/>
          </a:stretch>
        </p:blipFill>
        <p:spPr>
          <a:xfrm>
            <a:off x="3955975" y="3014525"/>
            <a:ext cx="17318525" cy="9819200"/>
          </a:xfrm>
          <a:prstGeom prst="rect">
            <a:avLst/>
          </a:prstGeom>
          <a:noFill/>
          <a:ln>
            <a:noFill/>
          </a:ln>
        </p:spPr>
      </p:pic>
      <p:sp>
        <p:nvSpPr>
          <p:cNvPr id="1913" name="Google Shape;1913;p125"/>
          <p:cNvSpPr txBox="1"/>
          <p:nvPr/>
        </p:nvSpPr>
        <p:spPr>
          <a:xfrm>
            <a:off x="905250" y="1667675"/>
            <a:ext cx="98490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17"/>
        <p:cNvGrpSpPr/>
        <p:nvPr/>
      </p:nvGrpSpPr>
      <p:grpSpPr>
        <a:xfrm>
          <a:off x="0" y="0"/>
          <a:ext cx="0" cy="0"/>
          <a:chOff x="0" y="0"/>
          <a:chExt cx="0" cy="0"/>
        </a:xfrm>
      </p:grpSpPr>
      <p:pic>
        <p:nvPicPr>
          <p:cNvPr id="1918" name="Google Shape;1918;p126"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919" name="Google Shape;1919;p12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920" name="Google Shape;1920;p12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921" name="Google Shape;1921;p12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22" name="Google Shape;1922;p12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923" name="Google Shape;1923;p12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24" name="Google Shape;1924;p12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25" name="Google Shape;1925;p12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26" name="Google Shape;1926;p12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27" name="Google Shape;1927;p12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28" name="Google Shape;1928;p12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29" name="Google Shape;1929;p12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30" name="Google Shape;1930;p12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931" name="Google Shape;1931;p126"/>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32" name="Google Shape;1932;p12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1933" name="Google Shape;1933;p126"/>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934" name="Google Shape;1934;p126"/>
          <p:cNvPicPr preferRelativeResize="0"/>
          <p:nvPr/>
        </p:nvPicPr>
        <p:blipFill>
          <a:blip r:embed="rId4">
            <a:alphaModFix/>
          </a:blip>
          <a:stretch>
            <a:fillRect/>
          </a:stretch>
        </p:blipFill>
        <p:spPr>
          <a:xfrm>
            <a:off x="5321150" y="1719125"/>
            <a:ext cx="12727176" cy="118444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8"/>
        <p:cNvGrpSpPr/>
        <p:nvPr/>
      </p:nvGrpSpPr>
      <p:grpSpPr>
        <a:xfrm>
          <a:off x="0" y="0"/>
          <a:ext cx="0" cy="0"/>
          <a:chOff x="0" y="0"/>
          <a:chExt cx="0" cy="0"/>
        </a:xfrm>
      </p:grpSpPr>
      <p:pic>
        <p:nvPicPr>
          <p:cNvPr id="1939" name="Google Shape;1939;p127"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940" name="Google Shape;1940;p12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941" name="Google Shape;1941;p12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942" name="Google Shape;1942;p12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43" name="Google Shape;1943;p12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944" name="Google Shape;1944;p12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45" name="Google Shape;1945;p12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46" name="Google Shape;1946;p12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47" name="Google Shape;1947;p12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48" name="Google Shape;1948;p12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49" name="Google Shape;1949;p12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50" name="Google Shape;1950;p12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51" name="Google Shape;1951;p12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952" name="Google Shape;1952;p127"/>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53" name="Google Shape;1953;p12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1954" name="Google Shape;1954;p127"/>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955" name="Google Shape;1955;p127"/>
          <p:cNvPicPr preferRelativeResize="0"/>
          <p:nvPr/>
        </p:nvPicPr>
        <p:blipFill>
          <a:blip r:embed="rId4">
            <a:alphaModFix/>
          </a:blip>
          <a:stretch>
            <a:fillRect/>
          </a:stretch>
        </p:blipFill>
        <p:spPr>
          <a:xfrm>
            <a:off x="3986275" y="1947725"/>
            <a:ext cx="13459775" cy="115396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9"/>
        <p:cNvGrpSpPr/>
        <p:nvPr/>
      </p:nvGrpSpPr>
      <p:grpSpPr>
        <a:xfrm>
          <a:off x="0" y="0"/>
          <a:ext cx="0" cy="0"/>
          <a:chOff x="0" y="0"/>
          <a:chExt cx="0" cy="0"/>
        </a:xfrm>
      </p:grpSpPr>
      <p:pic>
        <p:nvPicPr>
          <p:cNvPr id="1960" name="Google Shape;1960;p128"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961" name="Google Shape;1961;p12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962" name="Google Shape;1962;p12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963" name="Google Shape;1963;p12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64" name="Google Shape;1964;p12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965" name="Google Shape;1965;p12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66" name="Google Shape;1966;p12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67" name="Google Shape;1967;p12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68" name="Google Shape;1968;p12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69" name="Google Shape;1969;p12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70" name="Google Shape;1970;p12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71" name="Google Shape;1971;p12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72" name="Google Shape;1972;p12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973" name="Google Shape;1973;p128"/>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74" name="Google Shape;1974;p12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1975" name="Google Shape;1975;p128"/>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976" name="Google Shape;1976;p128"/>
          <p:cNvPicPr preferRelativeResize="0"/>
          <p:nvPr/>
        </p:nvPicPr>
        <p:blipFill>
          <a:blip r:embed="rId4">
            <a:alphaModFix/>
          </a:blip>
          <a:stretch>
            <a:fillRect/>
          </a:stretch>
        </p:blipFill>
        <p:spPr>
          <a:xfrm>
            <a:off x="4991400" y="1719125"/>
            <a:ext cx="11013475" cy="116663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80"/>
        <p:cNvGrpSpPr/>
        <p:nvPr/>
      </p:nvGrpSpPr>
      <p:grpSpPr>
        <a:xfrm>
          <a:off x="0" y="0"/>
          <a:ext cx="0" cy="0"/>
          <a:chOff x="0" y="0"/>
          <a:chExt cx="0" cy="0"/>
        </a:xfrm>
      </p:grpSpPr>
      <p:pic>
        <p:nvPicPr>
          <p:cNvPr id="1981" name="Google Shape;1981;p129"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982" name="Google Shape;1982;p12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983" name="Google Shape;1983;p12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984" name="Google Shape;1984;p12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85" name="Google Shape;1985;p12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986" name="Google Shape;1986;p12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87" name="Google Shape;1987;p12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88" name="Google Shape;1988;p12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89" name="Google Shape;1989;p12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90" name="Google Shape;1990;p12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91" name="Google Shape;1991;p12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92" name="Google Shape;1992;p12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93" name="Google Shape;1993;p12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1994" name="Google Shape;1994;p129"/>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95" name="Google Shape;1995;p12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1996" name="Google Shape;1996;p129"/>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1997" name="Google Shape;1997;p129"/>
          <p:cNvPicPr preferRelativeResize="0"/>
          <p:nvPr/>
        </p:nvPicPr>
        <p:blipFill>
          <a:blip r:embed="rId4">
            <a:alphaModFix/>
          </a:blip>
          <a:stretch>
            <a:fillRect/>
          </a:stretch>
        </p:blipFill>
        <p:spPr>
          <a:xfrm>
            <a:off x="5901375" y="1414325"/>
            <a:ext cx="12169050" cy="120730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01"/>
        <p:cNvGrpSpPr/>
        <p:nvPr/>
      </p:nvGrpSpPr>
      <p:grpSpPr>
        <a:xfrm>
          <a:off x="0" y="0"/>
          <a:ext cx="0" cy="0"/>
          <a:chOff x="0" y="0"/>
          <a:chExt cx="0" cy="0"/>
        </a:xfrm>
      </p:grpSpPr>
      <p:pic>
        <p:nvPicPr>
          <p:cNvPr id="2002" name="Google Shape;2002;p130"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2003" name="Google Shape;2003;p13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004" name="Google Shape;2004;p13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005" name="Google Shape;2005;p13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2006" name="Google Shape;2006;p13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007" name="Google Shape;2007;p13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08" name="Google Shape;2008;p13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09" name="Google Shape;2009;p13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10" name="Google Shape;2010;p13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11" name="Google Shape;2011;p13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12" name="Google Shape;2012;p13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13" name="Google Shape;2013;p13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14" name="Google Shape;2014;p13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015" name="Google Shape;2015;p130"/>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16" name="Google Shape;2016;p13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017" name="Google Shape;2017;p130"/>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2018" name="Google Shape;2018;p130"/>
          <p:cNvPicPr preferRelativeResize="0"/>
          <p:nvPr/>
        </p:nvPicPr>
        <p:blipFill>
          <a:blip r:embed="rId4">
            <a:alphaModFix/>
          </a:blip>
          <a:stretch>
            <a:fillRect/>
          </a:stretch>
        </p:blipFill>
        <p:spPr>
          <a:xfrm>
            <a:off x="5753550" y="1871525"/>
            <a:ext cx="10339350" cy="11475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22"/>
        <p:cNvGrpSpPr/>
        <p:nvPr/>
      </p:nvGrpSpPr>
      <p:grpSpPr>
        <a:xfrm>
          <a:off x="0" y="0"/>
          <a:ext cx="0" cy="0"/>
          <a:chOff x="0" y="0"/>
          <a:chExt cx="0" cy="0"/>
        </a:xfrm>
      </p:grpSpPr>
      <p:pic>
        <p:nvPicPr>
          <p:cNvPr id="2023" name="Google Shape;2023;p13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2024" name="Google Shape;2024;p13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025" name="Google Shape;2025;p13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026" name="Google Shape;2026;p13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2027" name="Google Shape;2027;p13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028" name="Google Shape;2028;p13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29" name="Google Shape;2029;p13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0" name="Google Shape;2030;p13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1" name="Google Shape;2031;p13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2" name="Google Shape;2032;p13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3" name="Google Shape;2033;p13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4" name="Google Shape;2034;p13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35" name="Google Shape;2035;p13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036" name="Google Shape;2036;p131"/>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37" name="Google Shape;2037;p13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038" name="Google Shape;2038;p131"/>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pic>
        <p:nvPicPr>
          <p:cNvPr id="2039" name="Google Shape;2039;p131"/>
          <p:cNvPicPr preferRelativeResize="0"/>
          <p:nvPr/>
        </p:nvPicPr>
        <p:blipFill>
          <a:blip r:embed="rId4">
            <a:alphaModFix/>
          </a:blip>
          <a:stretch>
            <a:fillRect/>
          </a:stretch>
        </p:blipFill>
        <p:spPr>
          <a:xfrm>
            <a:off x="5618600" y="1566725"/>
            <a:ext cx="9849000" cy="1171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pic>
        <p:nvPicPr>
          <p:cNvPr id="144" name="Google Shape;144;p25"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45" name="Google Shape;145;p25"/>
          <p:cNvSpPr txBox="1"/>
          <p:nvPr/>
        </p:nvSpPr>
        <p:spPr>
          <a:xfrm>
            <a:off x="5245618" y="85333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46" name="Google Shape;146;p25"/>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47" name="Google Shape;147;p25"/>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48" name="Google Shape;148;p25"/>
          <p:cNvSpPr txBox="1"/>
          <p:nvPr/>
        </p:nvSpPr>
        <p:spPr>
          <a:xfrm>
            <a:off x="2133600" y="2971800"/>
            <a:ext cx="19349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latin typeface="Courier New"/>
                <a:ea typeface="Courier New"/>
                <a:cs typeface="Courier New"/>
                <a:sym typeface="Courier New"/>
              </a:rPr>
              <a:t>Add this file to &lt;head&gt; section of  Html page by using the &lt;link&gt;  tag.</a:t>
            </a:r>
            <a:endParaRPr sz="4000">
              <a:solidFill>
                <a:srgbClr val="0081CC"/>
              </a:solidFill>
              <a:latin typeface="Courier New"/>
              <a:ea typeface="Courier New"/>
              <a:cs typeface="Courier New"/>
              <a:sym typeface="Courier New"/>
            </a:endParaRPr>
          </a:p>
        </p:txBody>
      </p:sp>
      <p:sp>
        <p:nvSpPr>
          <p:cNvPr id="149" name="Google Shape;149;p25"/>
          <p:cNvSpPr txBox="1"/>
          <p:nvPr/>
        </p:nvSpPr>
        <p:spPr>
          <a:xfrm>
            <a:off x="3714525" y="5134775"/>
            <a:ext cx="16855800" cy="849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  Example:</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&lt;title&gt;Internal Style&lt;/title&gt;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0000"/>
                </a:solidFill>
                <a:latin typeface="Courier New"/>
                <a:ea typeface="Courier New"/>
                <a:cs typeface="Courier New"/>
                <a:sym typeface="Courier New"/>
              </a:rPr>
              <a:t>&lt;link rel="stylesheet" type="text/css" href="style.css"&gt;</a:t>
            </a:r>
            <a:endParaRPr sz="36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&lt;h1&gt;This the Example of Internal Style&lt;/h1&gt;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&lt;p&gt;This the Example of Internal Style&lt;/p&gt;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43"/>
        <p:cNvGrpSpPr/>
        <p:nvPr/>
      </p:nvGrpSpPr>
      <p:grpSpPr>
        <a:xfrm>
          <a:off x="0" y="0"/>
          <a:ext cx="0" cy="0"/>
          <a:chOff x="0" y="0"/>
          <a:chExt cx="0" cy="0"/>
        </a:xfrm>
      </p:grpSpPr>
      <p:pic>
        <p:nvPicPr>
          <p:cNvPr id="2044" name="Google Shape;2044;p132"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045" name="Google Shape;2045;p13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046" name="Google Shape;2046;p13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047" name="Google Shape;2047;p13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a:t>
            </a:r>
            <a:endParaRPr sz="100">
              <a:solidFill>
                <a:schemeClr val="lt1"/>
              </a:solidFill>
              <a:latin typeface="Helvetica Neue"/>
              <a:ea typeface="Helvetica Neue"/>
              <a:cs typeface="Helvetica Neue"/>
              <a:sym typeface="Helvetica Neue"/>
            </a:endParaRPr>
          </a:p>
        </p:txBody>
      </p:sp>
      <p:sp>
        <p:nvSpPr>
          <p:cNvPr id="2048" name="Google Shape;2048;p13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049" name="Google Shape;2049;p13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50" name="Google Shape;2050;p13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1" name="Google Shape;2051;p13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2" name="Google Shape;2052;p13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3" name="Google Shape;2053;p13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4" name="Google Shape;2054;p13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5" name="Google Shape;2055;p13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56" name="Google Shape;2056;p13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057" name="Google Shape;2057;p132"/>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58" name="Google Shape;2058;p13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059" name="Google Shape;2059;p132"/>
          <p:cNvSpPr txBox="1"/>
          <p:nvPr/>
        </p:nvSpPr>
        <p:spPr>
          <a:xfrm>
            <a:off x="905250" y="1667675"/>
            <a:ext cx="19520100" cy="11893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000">
                <a:solidFill>
                  <a:srgbClr val="0081CC"/>
                </a:solidFill>
                <a:highlight>
                  <a:srgbClr val="131417"/>
                </a:highlight>
                <a:latin typeface="Courier New"/>
                <a:ea typeface="Courier New"/>
                <a:cs typeface="Courier New"/>
                <a:sym typeface="Courier New"/>
              </a:rPr>
              <a:t>The </a:t>
            </a:r>
            <a:r>
              <a:rPr lang="en-US" sz="4000" b="1">
                <a:solidFill>
                  <a:srgbClr val="0081CC"/>
                </a:solidFill>
                <a:highlight>
                  <a:srgbClr val="131417"/>
                </a:highlight>
                <a:latin typeface="Courier New"/>
                <a:ea typeface="Courier New"/>
                <a:cs typeface="Courier New"/>
                <a:sym typeface="Courier New"/>
              </a:rPr>
              <a:t>position</a:t>
            </a:r>
            <a:r>
              <a:rPr lang="en-US" sz="4000">
                <a:solidFill>
                  <a:srgbClr val="0081CC"/>
                </a:solidFill>
                <a:highlight>
                  <a:srgbClr val="131417"/>
                </a:highlight>
                <a:latin typeface="Courier New"/>
                <a:ea typeface="Courier New"/>
                <a:cs typeface="Courier New"/>
                <a:sym typeface="Courier New"/>
              </a:rPr>
              <a:t> property in CSS tells about the method of positioning for an element or an HTML entity. There are five different types of position property available in CSS:</a:t>
            </a:r>
            <a:endParaRPr sz="4000">
              <a:solidFill>
                <a:srgbClr val="0081CC"/>
              </a:solidFill>
              <a:highlight>
                <a:srgbClr val="131417"/>
              </a:highlight>
              <a:latin typeface="Courier New"/>
              <a:ea typeface="Courier New"/>
              <a:cs typeface="Courier New"/>
              <a:sym typeface="Courier New"/>
            </a:endParaRPr>
          </a:p>
          <a:p>
            <a:pPr marL="685800" lvl="0" indent="-482600" algn="just" rtl="0">
              <a:lnSpc>
                <a:spcPct val="158000"/>
              </a:lnSpc>
              <a:spcBef>
                <a:spcPts val="80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Fixed</a:t>
            </a:r>
            <a:endParaRPr sz="4000">
              <a:solidFill>
                <a:srgbClr val="0081CC"/>
              </a:solidFill>
              <a:highlight>
                <a:srgbClr val="131417"/>
              </a:highlight>
              <a:latin typeface="Courier New"/>
              <a:ea typeface="Courier New"/>
              <a:cs typeface="Courier New"/>
              <a:sym typeface="Courier New"/>
            </a:endParaRPr>
          </a:p>
          <a:p>
            <a:pPr marL="685800" lvl="0" indent="-482600" algn="just" rtl="0">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Static</a:t>
            </a:r>
            <a:endParaRPr sz="4000">
              <a:solidFill>
                <a:srgbClr val="0081CC"/>
              </a:solidFill>
              <a:highlight>
                <a:srgbClr val="131417"/>
              </a:highlight>
              <a:latin typeface="Courier New"/>
              <a:ea typeface="Courier New"/>
              <a:cs typeface="Courier New"/>
              <a:sym typeface="Courier New"/>
            </a:endParaRPr>
          </a:p>
          <a:p>
            <a:pPr marL="685800" lvl="0" indent="-482600" algn="just" rtl="0">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Relative</a:t>
            </a:r>
            <a:endParaRPr sz="4000">
              <a:solidFill>
                <a:srgbClr val="0081CC"/>
              </a:solidFill>
              <a:highlight>
                <a:srgbClr val="131417"/>
              </a:highlight>
              <a:latin typeface="Courier New"/>
              <a:ea typeface="Courier New"/>
              <a:cs typeface="Courier New"/>
              <a:sym typeface="Courier New"/>
            </a:endParaRPr>
          </a:p>
          <a:p>
            <a:pPr marL="685800" lvl="0" indent="-482600" algn="just" rtl="0">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Absolute</a:t>
            </a:r>
            <a:endParaRPr sz="4000">
              <a:solidFill>
                <a:srgbClr val="0081CC"/>
              </a:solidFill>
              <a:highlight>
                <a:srgbClr val="131417"/>
              </a:highlight>
              <a:latin typeface="Courier New"/>
              <a:ea typeface="Courier New"/>
              <a:cs typeface="Courier New"/>
              <a:sym typeface="Courier New"/>
            </a:endParaRPr>
          </a:p>
          <a:p>
            <a:pPr marL="685800" lvl="0" indent="-482600" algn="just" rtl="0">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Sticky</a:t>
            </a:r>
            <a:endParaRPr sz="40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3600"/>
              </a:spcBef>
              <a:spcAft>
                <a:spcPts val="800"/>
              </a:spcAft>
              <a:buNone/>
            </a:pPr>
            <a:r>
              <a:rPr lang="en-US" sz="4000">
                <a:solidFill>
                  <a:srgbClr val="0081CC"/>
                </a:solidFill>
                <a:highlight>
                  <a:srgbClr val="131417"/>
                </a:highlight>
                <a:latin typeface="Courier New"/>
                <a:ea typeface="Courier New"/>
                <a:cs typeface="Courier New"/>
                <a:sym typeface="Courier New"/>
              </a:rPr>
              <a:t>The positioning of an element can be done using the </a:t>
            </a:r>
            <a:r>
              <a:rPr lang="en-US" sz="4000" i="1">
                <a:solidFill>
                  <a:srgbClr val="0081CC"/>
                </a:solidFill>
                <a:highlight>
                  <a:srgbClr val="131417"/>
                </a:highlight>
                <a:latin typeface="Courier New"/>
                <a:ea typeface="Courier New"/>
                <a:cs typeface="Courier New"/>
                <a:sym typeface="Courier New"/>
              </a:rPr>
              <a:t>top</a:t>
            </a:r>
            <a:r>
              <a:rPr lang="en-US" sz="4000">
                <a:solidFill>
                  <a:srgbClr val="0081CC"/>
                </a:solidFill>
                <a:highlight>
                  <a:srgbClr val="131417"/>
                </a:highlight>
                <a:latin typeface="Courier New"/>
                <a:ea typeface="Courier New"/>
                <a:cs typeface="Courier New"/>
                <a:sym typeface="Courier New"/>
              </a:rPr>
              <a:t>, </a:t>
            </a:r>
            <a:r>
              <a:rPr lang="en-US" sz="4000" i="1">
                <a:solidFill>
                  <a:srgbClr val="0081CC"/>
                </a:solidFill>
                <a:highlight>
                  <a:srgbClr val="131417"/>
                </a:highlight>
                <a:latin typeface="Courier New"/>
                <a:ea typeface="Courier New"/>
                <a:cs typeface="Courier New"/>
                <a:sym typeface="Courier New"/>
              </a:rPr>
              <a:t>right</a:t>
            </a:r>
            <a:r>
              <a:rPr lang="en-US" sz="4000">
                <a:solidFill>
                  <a:srgbClr val="0081CC"/>
                </a:solidFill>
                <a:highlight>
                  <a:srgbClr val="131417"/>
                </a:highlight>
                <a:latin typeface="Courier New"/>
                <a:ea typeface="Courier New"/>
                <a:cs typeface="Courier New"/>
                <a:sym typeface="Courier New"/>
              </a:rPr>
              <a:t>, </a:t>
            </a:r>
            <a:r>
              <a:rPr lang="en-US" sz="4000" i="1">
                <a:solidFill>
                  <a:srgbClr val="0081CC"/>
                </a:solidFill>
                <a:highlight>
                  <a:srgbClr val="131417"/>
                </a:highlight>
                <a:latin typeface="Courier New"/>
                <a:ea typeface="Courier New"/>
                <a:cs typeface="Courier New"/>
                <a:sym typeface="Courier New"/>
              </a:rPr>
              <a:t>bottom</a:t>
            </a:r>
            <a:r>
              <a:rPr lang="en-US" sz="4000">
                <a:solidFill>
                  <a:srgbClr val="0081CC"/>
                </a:solidFill>
                <a:highlight>
                  <a:srgbClr val="131417"/>
                </a:highlight>
                <a:latin typeface="Courier New"/>
                <a:ea typeface="Courier New"/>
                <a:cs typeface="Courier New"/>
                <a:sym typeface="Courier New"/>
              </a:rPr>
              <a:t>, and </a:t>
            </a:r>
            <a:r>
              <a:rPr lang="en-US" sz="4000" i="1">
                <a:solidFill>
                  <a:srgbClr val="0081CC"/>
                </a:solidFill>
                <a:highlight>
                  <a:srgbClr val="131417"/>
                </a:highlight>
                <a:latin typeface="Courier New"/>
                <a:ea typeface="Courier New"/>
                <a:cs typeface="Courier New"/>
                <a:sym typeface="Courier New"/>
              </a:rPr>
              <a:t>left</a:t>
            </a:r>
            <a:r>
              <a:rPr lang="en-US" sz="4000">
                <a:solidFill>
                  <a:srgbClr val="0081CC"/>
                </a:solidFill>
                <a:highlight>
                  <a:srgbClr val="131417"/>
                </a:highlight>
                <a:latin typeface="Courier New"/>
                <a:ea typeface="Courier New"/>
                <a:cs typeface="Courier New"/>
                <a:sym typeface="Courier New"/>
              </a:rPr>
              <a:t> properties. These specify the distance of an HTML element from the edge of the viewport. To set the position by these four properties, we have to declare the positioning method. Let’s understand each of these position methods in detail:</a:t>
            </a:r>
            <a:endParaRPr sz="40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63"/>
        <p:cNvGrpSpPr/>
        <p:nvPr/>
      </p:nvGrpSpPr>
      <p:grpSpPr>
        <a:xfrm>
          <a:off x="0" y="0"/>
          <a:ext cx="0" cy="0"/>
          <a:chOff x="0" y="0"/>
          <a:chExt cx="0" cy="0"/>
        </a:xfrm>
      </p:grpSpPr>
      <p:pic>
        <p:nvPicPr>
          <p:cNvPr id="2064" name="Google Shape;2064;p133"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065" name="Google Shape;2065;p13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066" name="Google Shape;2066;p13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067" name="Google Shape;2067;p13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 Sticky</a:t>
            </a:r>
            <a:endParaRPr sz="100">
              <a:solidFill>
                <a:schemeClr val="lt1"/>
              </a:solidFill>
              <a:latin typeface="Helvetica Neue"/>
              <a:ea typeface="Helvetica Neue"/>
              <a:cs typeface="Helvetica Neue"/>
              <a:sym typeface="Helvetica Neue"/>
            </a:endParaRPr>
          </a:p>
        </p:txBody>
      </p:sp>
      <p:sp>
        <p:nvSpPr>
          <p:cNvPr id="2068" name="Google Shape;2068;p13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069" name="Google Shape;2069;p13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70" name="Google Shape;2070;p13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1" name="Google Shape;2071;p13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2" name="Google Shape;2072;p13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3" name="Google Shape;2073;p13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4" name="Google Shape;2074;p13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5" name="Google Shape;2075;p13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76" name="Google Shape;2076;p13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077" name="Google Shape;2077;p133"/>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78" name="Google Shape;2078;p13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079" name="Google Shape;2079;p133"/>
          <p:cNvSpPr txBox="1"/>
          <p:nvPr/>
        </p:nvSpPr>
        <p:spPr>
          <a:xfrm>
            <a:off x="905250" y="3648875"/>
            <a:ext cx="19520100" cy="760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400">
                <a:solidFill>
                  <a:srgbClr val="0081CC"/>
                </a:solidFill>
                <a:highlight>
                  <a:srgbClr val="131417"/>
                </a:highlight>
                <a:latin typeface="Courier New"/>
                <a:ea typeface="Courier New"/>
                <a:cs typeface="Courier New"/>
                <a:sym typeface="Courier New"/>
              </a:rPr>
              <a:t>position: static;</a:t>
            </a: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HTML elements are positioned static by default.</a:t>
            </a: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Static positioned elements are not affected by the top, bottom, left, and right properties.</a:t>
            </a: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800"/>
              </a:spcAft>
              <a:buNone/>
            </a:pPr>
            <a:r>
              <a:rPr lang="en-US" sz="4400">
                <a:solidFill>
                  <a:srgbClr val="0081CC"/>
                </a:solidFill>
                <a:highlight>
                  <a:srgbClr val="131417"/>
                </a:highlight>
                <a:latin typeface="Courier New"/>
                <a:ea typeface="Courier New"/>
                <a:cs typeface="Courier New"/>
                <a:sym typeface="Courier New"/>
              </a:rPr>
              <a:t>An element with position: static; is not positioned in any special way; it is always positioned according to the normal flow of the page:</a:t>
            </a:r>
            <a:endParaRPr sz="44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83"/>
        <p:cNvGrpSpPr/>
        <p:nvPr/>
      </p:nvGrpSpPr>
      <p:grpSpPr>
        <a:xfrm>
          <a:off x="0" y="0"/>
          <a:ext cx="0" cy="0"/>
          <a:chOff x="0" y="0"/>
          <a:chExt cx="0" cy="0"/>
        </a:xfrm>
      </p:grpSpPr>
      <p:pic>
        <p:nvPicPr>
          <p:cNvPr id="2084" name="Google Shape;2084;p134"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085" name="Google Shape;2085;p13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086" name="Google Shape;2086;p13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087" name="Google Shape;2087;p13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 relative</a:t>
            </a:r>
            <a:endParaRPr sz="100">
              <a:solidFill>
                <a:schemeClr val="lt1"/>
              </a:solidFill>
              <a:latin typeface="Helvetica Neue"/>
              <a:ea typeface="Helvetica Neue"/>
              <a:cs typeface="Helvetica Neue"/>
              <a:sym typeface="Helvetica Neue"/>
            </a:endParaRPr>
          </a:p>
        </p:txBody>
      </p:sp>
      <p:sp>
        <p:nvSpPr>
          <p:cNvPr id="2088" name="Google Shape;2088;p13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089" name="Google Shape;2089;p13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90" name="Google Shape;2090;p13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1" name="Google Shape;2091;p13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2" name="Google Shape;2092;p13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3" name="Google Shape;2093;p13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4" name="Google Shape;2094;p13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5" name="Google Shape;2095;p13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096" name="Google Shape;2096;p13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097" name="Google Shape;2097;p134"/>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98" name="Google Shape;2098;p13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099" name="Google Shape;2099;p134"/>
          <p:cNvSpPr txBox="1"/>
          <p:nvPr/>
        </p:nvSpPr>
        <p:spPr>
          <a:xfrm>
            <a:off x="905250" y="3648875"/>
            <a:ext cx="19520100" cy="740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400">
                <a:solidFill>
                  <a:srgbClr val="0081CC"/>
                </a:solidFill>
                <a:highlight>
                  <a:srgbClr val="131417"/>
                </a:highlight>
                <a:latin typeface="Courier New"/>
                <a:ea typeface="Courier New"/>
                <a:cs typeface="Courier New"/>
                <a:sym typeface="Courier New"/>
              </a:rPr>
              <a:t>position: relative;</a:t>
            </a: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An element with position: relative; is positioned relative to its normal position.</a:t>
            </a: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800"/>
              </a:spcAft>
              <a:buNone/>
            </a:pPr>
            <a:r>
              <a:rPr lang="en-US" sz="4400">
                <a:solidFill>
                  <a:srgbClr val="0081CC"/>
                </a:solidFill>
                <a:highlight>
                  <a:srgbClr val="131417"/>
                </a:highlight>
                <a:latin typeface="Courier New"/>
                <a:ea typeface="Courier New"/>
                <a:cs typeface="Courier New"/>
                <a:sym typeface="Courier New"/>
              </a:rPr>
              <a:t>Setting the top, right, bottom, and left properties of a relatively-positioned element will cause it to be adjusted away from its normal position. Other content will not be adjusted to fit into any gap left by the element.</a:t>
            </a:r>
            <a:endParaRPr sz="44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03"/>
        <p:cNvGrpSpPr/>
        <p:nvPr/>
      </p:nvGrpSpPr>
      <p:grpSpPr>
        <a:xfrm>
          <a:off x="0" y="0"/>
          <a:ext cx="0" cy="0"/>
          <a:chOff x="0" y="0"/>
          <a:chExt cx="0" cy="0"/>
        </a:xfrm>
      </p:grpSpPr>
      <p:pic>
        <p:nvPicPr>
          <p:cNvPr id="2104" name="Google Shape;2104;p135"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105" name="Google Shape;2105;p13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106" name="Google Shape;2106;p13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107" name="Google Shape;2107;p13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 fixed</a:t>
            </a:r>
            <a:endParaRPr sz="100">
              <a:solidFill>
                <a:schemeClr val="lt1"/>
              </a:solidFill>
              <a:latin typeface="Helvetica Neue"/>
              <a:ea typeface="Helvetica Neue"/>
              <a:cs typeface="Helvetica Neue"/>
              <a:sym typeface="Helvetica Neue"/>
            </a:endParaRPr>
          </a:p>
        </p:txBody>
      </p:sp>
      <p:sp>
        <p:nvSpPr>
          <p:cNvPr id="2108" name="Google Shape;2108;p13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109" name="Google Shape;2109;p13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10" name="Google Shape;2110;p13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1" name="Google Shape;2111;p13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2" name="Google Shape;2112;p13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3" name="Google Shape;2113;p13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4" name="Google Shape;2114;p13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5" name="Google Shape;2115;p13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16" name="Google Shape;2116;p13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117" name="Google Shape;2117;p135"/>
          <p:cNvSpPr txBox="1"/>
          <p:nvPr/>
        </p:nvSpPr>
        <p:spPr>
          <a:xfrm>
            <a:off x="495750" y="1189825"/>
            <a:ext cx="21549000" cy="172404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4400">
              <a:solidFill>
                <a:srgbClr val="0081CC"/>
              </a:solidFill>
              <a:highlight>
                <a:srgbClr val="131417"/>
              </a:highlight>
              <a:latin typeface="Courier New"/>
              <a:ea typeface="Courier New"/>
              <a:cs typeface="Courier New"/>
              <a:sym typeface="Courier New"/>
            </a:endParaRPr>
          </a:p>
          <a:p>
            <a:pPr marL="0" lvl="0" indent="0" algn="l" rtl="0">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   position: fixed;</a:t>
            </a:r>
            <a:endParaRPr sz="4400">
              <a:solidFill>
                <a:srgbClr val="0081CC"/>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An element with position: fixed; is positioned relative to the viewport, which means it always stays in the same place even if the page is scrolled. The top, right, bottom, and left properties are used to position the element.</a:t>
            </a:r>
            <a:endParaRPr sz="4400">
              <a:solidFill>
                <a:srgbClr val="0081CC"/>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A fixed element does not leave a gap in the page where it would normally have been located.</a:t>
            </a:r>
            <a:endParaRPr sz="4400">
              <a:solidFill>
                <a:srgbClr val="0081CC"/>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endParaRPr sz="3700">
              <a:solidFill>
                <a:srgbClr val="FFFC66"/>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endParaRPr>
              <a:latin typeface="Courier New"/>
              <a:ea typeface="Courier New"/>
              <a:cs typeface="Courier New"/>
              <a:sym typeface="Courier New"/>
            </a:endParaRPr>
          </a:p>
          <a:p>
            <a:pPr marL="457200" lvl="0" indent="0" algn="l" rtl="0">
              <a:lnSpc>
                <a:spcPct val="158000"/>
              </a:lnSpc>
              <a:spcBef>
                <a:spcPts val="3600"/>
              </a:spcBef>
              <a:spcAft>
                <a:spcPts val="0"/>
              </a:spcAft>
              <a:buNone/>
            </a:pPr>
            <a:endParaRPr sz="3000">
              <a:solidFill>
                <a:srgbClr val="FFFC66"/>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endParaRPr sz="3700">
              <a:solidFill>
                <a:srgbClr val="0081CC"/>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0"/>
              </a:spcAft>
              <a:buNone/>
            </a:pPr>
            <a:endParaRPr sz="3700">
              <a:solidFill>
                <a:srgbClr val="0081CC"/>
              </a:solidFill>
              <a:highlight>
                <a:srgbClr val="131417"/>
              </a:highlight>
              <a:latin typeface="Courier New"/>
              <a:ea typeface="Courier New"/>
              <a:cs typeface="Courier New"/>
              <a:sym typeface="Courier New"/>
            </a:endParaRPr>
          </a:p>
          <a:p>
            <a:pPr marL="457200" lvl="0" indent="0" algn="l" rtl="0">
              <a:lnSpc>
                <a:spcPct val="158000"/>
              </a:lnSpc>
              <a:spcBef>
                <a:spcPts val="3600"/>
              </a:spcBef>
              <a:spcAft>
                <a:spcPts val="3600"/>
              </a:spcAft>
              <a:buNone/>
            </a:pPr>
            <a:endParaRPr sz="3700">
              <a:solidFill>
                <a:srgbClr val="0081CC"/>
              </a:solidFill>
              <a:highlight>
                <a:srgbClr val="131417"/>
              </a:highlight>
              <a:latin typeface="Courier New"/>
              <a:ea typeface="Courier New"/>
              <a:cs typeface="Courier New"/>
              <a:sym typeface="Courier New"/>
            </a:endParaRPr>
          </a:p>
        </p:txBody>
      </p:sp>
      <p:sp>
        <p:nvSpPr>
          <p:cNvPr id="2118" name="Google Shape;2118;p13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119" name="Google Shape;2119;p135"/>
          <p:cNvSpPr txBox="1"/>
          <p:nvPr/>
        </p:nvSpPr>
        <p:spPr>
          <a:xfrm>
            <a:off x="905250" y="36488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3"/>
        <p:cNvGrpSpPr/>
        <p:nvPr/>
      </p:nvGrpSpPr>
      <p:grpSpPr>
        <a:xfrm>
          <a:off x="0" y="0"/>
          <a:ext cx="0" cy="0"/>
          <a:chOff x="0" y="0"/>
          <a:chExt cx="0" cy="0"/>
        </a:xfrm>
      </p:grpSpPr>
      <p:pic>
        <p:nvPicPr>
          <p:cNvPr id="2124" name="Google Shape;2124;p136"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125" name="Google Shape;2125;p13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126" name="Google Shape;2126;p13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127" name="Google Shape;2127;p13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 absolute</a:t>
            </a:r>
            <a:endParaRPr sz="100">
              <a:solidFill>
                <a:schemeClr val="lt1"/>
              </a:solidFill>
              <a:latin typeface="Helvetica Neue"/>
              <a:ea typeface="Helvetica Neue"/>
              <a:cs typeface="Helvetica Neue"/>
              <a:sym typeface="Helvetica Neue"/>
            </a:endParaRPr>
          </a:p>
        </p:txBody>
      </p:sp>
      <p:sp>
        <p:nvSpPr>
          <p:cNvPr id="2128" name="Google Shape;2128;p13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129" name="Google Shape;2129;p13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30" name="Google Shape;2130;p13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1" name="Google Shape;2131;p13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2" name="Google Shape;2132;p13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3" name="Google Shape;2133;p13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4" name="Google Shape;2134;p13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5" name="Google Shape;2135;p13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36" name="Google Shape;2136;p13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137" name="Google Shape;2137;p136"/>
          <p:cNvSpPr txBox="1"/>
          <p:nvPr/>
        </p:nvSpPr>
        <p:spPr>
          <a:xfrm>
            <a:off x="495750" y="4466425"/>
            <a:ext cx="21549000" cy="61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position: absolute;</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An element with position: absolute; is positioned relative to the nearest positioned ancestor (instead of positioned relative to the viewport, like fixed).</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However; if an absolute positioned element has no positioned ancestors, it uses the document body, and moves along with page scrolling.</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Note: Absolute positioned elements are removed from the normal flow, and can overlap elements.</a:t>
            </a:r>
            <a:endParaRPr sz="3900">
              <a:solidFill>
                <a:srgbClr val="0081CC"/>
              </a:solidFill>
              <a:latin typeface="Courier New"/>
              <a:ea typeface="Courier New"/>
              <a:cs typeface="Courier New"/>
              <a:sym typeface="Courier New"/>
            </a:endParaRPr>
          </a:p>
        </p:txBody>
      </p:sp>
      <p:sp>
        <p:nvSpPr>
          <p:cNvPr id="2138" name="Google Shape;2138;p13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139" name="Google Shape;2139;p136"/>
          <p:cNvSpPr txBox="1"/>
          <p:nvPr/>
        </p:nvSpPr>
        <p:spPr>
          <a:xfrm>
            <a:off x="905250" y="36488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3"/>
        <p:cNvGrpSpPr/>
        <p:nvPr/>
      </p:nvGrpSpPr>
      <p:grpSpPr>
        <a:xfrm>
          <a:off x="0" y="0"/>
          <a:ext cx="0" cy="0"/>
          <a:chOff x="0" y="0"/>
          <a:chExt cx="0" cy="0"/>
        </a:xfrm>
      </p:grpSpPr>
      <p:pic>
        <p:nvPicPr>
          <p:cNvPr id="2144" name="Google Shape;2144;p137"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145" name="Google Shape;2145;p13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146" name="Google Shape;2146;p13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147" name="Google Shape;2147;p13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Position </a:t>
            </a:r>
            <a:endParaRPr sz="100">
              <a:solidFill>
                <a:schemeClr val="lt1"/>
              </a:solidFill>
              <a:latin typeface="Helvetica Neue"/>
              <a:ea typeface="Helvetica Neue"/>
              <a:cs typeface="Helvetica Neue"/>
              <a:sym typeface="Helvetica Neue"/>
            </a:endParaRPr>
          </a:p>
        </p:txBody>
      </p:sp>
      <p:sp>
        <p:nvSpPr>
          <p:cNvPr id="2148" name="Google Shape;2148;p13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149" name="Google Shape;2149;p13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50" name="Google Shape;2150;p13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1" name="Google Shape;2151;p13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2" name="Google Shape;2152;p13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3" name="Google Shape;2153;p13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4" name="Google Shape;2154;p13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5" name="Google Shape;2155;p13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6" name="Google Shape;2156;p13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157" name="Google Shape;2157;p137"/>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endParaR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158" name="Google Shape;2158;p13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159" name="Google Shape;2159;p137"/>
          <p:cNvSpPr txBox="1"/>
          <p:nvPr/>
        </p:nvSpPr>
        <p:spPr>
          <a:xfrm>
            <a:off x="905250" y="16676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pic>
        <p:nvPicPr>
          <p:cNvPr id="2160" name="Google Shape;2160;p137"/>
          <p:cNvPicPr preferRelativeResize="0"/>
          <p:nvPr/>
        </p:nvPicPr>
        <p:blipFill>
          <a:blip r:embed="rId4">
            <a:alphaModFix/>
          </a:blip>
          <a:stretch>
            <a:fillRect/>
          </a:stretch>
        </p:blipFill>
        <p:spPr>
          <a:xfrm>
            <a:off x="6466900" y="1719125"/>
            <a:ext cx="11567700" cy="11699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64"/>
        <p:cNvGrpSpPr/>
        <p:nvPr/>
      </p:nvGrpSpPr>
      <p:grpSpPr>
        <a:xfrm>
          <a:off x="0" y="0"/>
          <a:ext cx="0" cy="0"/>
          <a:chOff x="0" y="0"/>
          <a:chExt cx="0" cy="0"/>
        </a:xfrm>
      </p:grpSpPr>
      <p:pic>
        <p:nvPicPr>
          <p:cNvPr id="2165" name="Google Shape;2165;p138"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166" name="Google Shape;2166;p13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167" name="Google Shape;2167;p13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168" name="Google Shape;2168;p13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169" name="Google Shape;2169;p13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170" name="Google Shape;2170;p13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71" name="Google Shape;2171;p13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2" name="Google Shape;2172;p13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3" name="Google Shape;2173;p13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4" name="Google Shape;2174;p13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5" name="Google Shape;2175;p13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6" name="Google Shape;2176;p13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77" name="Google Shape;2177;p13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178" name="Google Shape;2178;p138"/>
          <p:cNvSpPr txBox="1"/>
          <p:nvPr/>
        </p:nvSpPr>
        <p:spPr>
          <a:xfrm>
            <a:off x="1410150" y="4542625"/>
            <a:ext cx="207888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latin typeface="Courier New"/>
                <a:ea typeface="Courier New"/>
                <a:cs typeface="Courier New"/>
                <a:sym typeface="Courier New"/>
              </a:rPr>
              <a:t>The visibility property specifies whether or not an element is visible.</a:t>
            </a:r>
            <a:endParaRPr sz="48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48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800">
                <a:solidFill>
                  <a:schemeClr val="accent1"/>
                </a:solidFill>
                <a:latin typeface="Courier New"/>
                <a:ea typeface="Courier New"/>
                <a:cs typeface="Courier New"/>
                <a:sym typeface="Courier New"/>
              </a:rPr>
              <a:t> Hidden elements take up space o</a:t>
            </a:r>
            <a:r>
              <a:rPr lang="en-US" sz="4800">
                <a:solidFill>
                  <a:srgbClr val="0081CC"/>
                </a:solidFill>
                <a:latin typeface="Courier New"/>
                <a:ea typeface="Courier New"/>
                <a:cs typeface="Courier New"/>
                <a:sym typeface="Courier New"/>
              </a:rPr>
              <a:t>n the page. Use the display property to both hide and remove an element from the document layout!</a:t>
            </a:r>
            <a:endParaRPr sz="4800">
              <a:solidFill>
                <a:srgbClr val="0081CC"/>
              </a:solidFill>
              <a:latin typeface="Courier New"/>
              <a:ea typeface="Courier New"/>
              <a:cs typeface="Courier New"/>
              <a:sym typeface="Courier New"/>
            </a:endParaRPr>
          </a:p>
        </p:txBody>
      </p:sp>
      <p:sp>
        <p:nvSpPr>
          <p:cNvPr id="2179" name="Google Shape;2179;p13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180" name="Google Shape;2180;p138"/>
          <p:cNvSpPr txBox="1"/>
          <p:nvPr/>
        </p:nvSpPr>
        <p:spPr>
          <a:xfrm>
            <a:off x="730825" y="2061313"/>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84"/>
        <p:cNvGrpSpPr/>
        <p:nvPr/>
      </p:nvGrpSpPr>
      <p:grpSpPr>
        <a:xfrm>
          <a:off x="0" y="0"/>
          <a:ext cx="0" cy="0"/>
          <a:chOff x="0" y="0"/>
          <a:chExt cx="0" cy="0"/>
        </a:xfrm>
      </p:grpSpPr>
      <p:pic>
        <p:nvPicPr>
          <p:cNvPr id="2185" name="Google Shape;2185;p139"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186" name="Google Shape;2186;p13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187" name="Google Shape;2187;p13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188" name="Google Shape;2188;p13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189" name="Google Shape;2189;p13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190" name="Google Shape;2190;p13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91" name="Google Shape;2191;p13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2" name="Google Shape;2192;p13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3" name="Google Shape;2193;p13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4" name="Google Shape;2194;p13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5" name="Google Shape;2195;p13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6" name="Google Shape;2196;p13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97" name="Google Shape;2197;p13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198" name="Google Shape;2198;p13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199" name="Google Shape;2199;p13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200" name="Google Shape;2200;p139"/>
          <p:cNvSpPr txBox="1"/>
          <p:nvPr/>
        </p:nvSpPr>
        <p:spPr>
          <a:xfrm>
            <a:off x="730825" y="2061313"/>
            <a:ext cx="19520100" cy="2170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r>
              <a:rPr lang="en-US" sz="6000">
                <a:solidFill>
                  <a:srgbClr val="0081CC"/>
                </a:solidFill>
                <a:latin typeface="Courier New"/>
                <a:ea typeface="Courier New"/>
                <a:cs typeface="Courier New"/>
                <a:sym typeface="Courier New"/>
              </a:rPr>
              <a:t>visibility: visible|hidden|collapse|initial|inherit;</a:t>
            </a:r>
            <a:endParaRPr sz="6000">
              <a:solidFill>
                <a:srgbClr val="0081CC"/>
              </a:solidFill>
              <a:latin typeface="Courier New"/>
              <a:ea typeface="Courier New"/>
              <a:cs typeface="Courier New"/>
              <a:sym typeface="Courier New"/>
            </a:endParaRPr>
          </a:p>
        </p:txBody>
      </p:sp>
      <p:sp>
        <p:nvSpPr>
          <p:cNvPr id="2201" name="Google Shape;2201;p139"/>
          <p:cNvSpPr txBox="1"/>
          <p:nvPr/>
        </p:nvSpPr>
        <p:spPr>
          <a:xfrm>
            <a:off x="1024575" y="4510500"/>
            <a:ext cx="9122100" cy="988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&lt;!DOCTYPE html&gt;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&lt;html&gt;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&lt;head&gt;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&lt;style&gt;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body{</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background:black;</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color:white</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h2.a {</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  visibility: visible;</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h2.b {</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  visibility: hidden;</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02" name="Google Shape;2202;p13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06"/>
        <p:cNvGrpSpPr/>
        <p:nvPr/>
      </p:nvGrpSpPr>
      <p:grpSpPr>
        <a:xfrm>
          <a:off x="0" y="0"/>
          <a:ext cx="0" cy="0"/>
          <a:chOff x="0" y="0"/>
          <a:chExt cx="0" cy="0"/>
        </a:xfrm>
      </p:grpSpPr>
      <p:pic>
        <p:nvPicPr>
          <p:cNvPr id="2207" name="Google Shape;2207;p140"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208" name="Google Shape;2208;p14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209" name="Google Shape;2209;p14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210" name="Google Shape;2210;p14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211" name="Google Shape;2211;p14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212" name="Google Shape;2212;p14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13" name="Google Shape;2213;p14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4" name="Google Shape;2214;p14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5" name="Google Shape;2215;p14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6" name="Google Shape;2216;p14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7" name="Google Shape;2217;p14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8" name="Google Shape;2218;p14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19" name="Google Shape;2219;p14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220" name="Google Shape;2220;p14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21" name="Google Shape;2221;p14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222" name="Google Shape;2222;p140"/>
          <p:cNvSpPr txBox="1"/>
          <p:nvPr/>
        </p:nvSpPr>
        <p:spPr>
          <a:xfrm>
            <a:off x="730825" y="3737713"/>
            <a:ext cx="19520100" cy="886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&lt;/style&gt;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&lt;/head&gt;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&lt;body&gt;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&lt;h1&gt;The visibility Property&lt;/h1&gt;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&lt;h2 class="a"&gt;This heading is visible&lt;/h2&gt;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&lt;h2 class="b"&gt;This heading is hidden&lt;/h2&gt;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&lt;p&gt;Notice that the hidden heading still takes up space on the page.&lt;/p&gt;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&lt;/body&gt;</a:t>
            </a: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FFFC66"/>
                </a:solidFill>
                <a:latin typeface="Helvetica Neue"/>
                <a:ea typeface="Helvetica Neue"/>
                <a:cs typeface="Helvetica Neue"/>
                <a:sym typeface="Helvetica Neue"/>
              </a:rPr>
              <a:t>&lt;/html&gt;</a:t>
            </a:r>
            <a:endParaRPr sz="3600">
              <a:solidFill>
                <a:srgbClr val="FFFC66"/>
              </a:solidFill>
              <a:latin typeface="Helvetica Neue"/>
              <a:ea typeface="Helvetica Neue"/>
              <a:cs typeface="Helvetica Neue"/>
              <a:sym typeface="Helvetica Neue"/>
            </a:endParaRPr>
          </a:p>
          <a:p>
            <a:pPr marL="190500" marR="190500" lvl="0" indent="0" algn="l" rtl="0">
              <a:lnSpc>
                <a:spcPct val="115000"/>
              </a:lnSpc>
              <a:spcBef>
                <a:spcPts val="0"/>
              </a:spcBef>
              <a:spcAft>
                <a:spcPts val="800"/>
              </a:spcAft>
              <a:buNone/>
            </a:pPr>
            <a:endParaRPr sz="6000">
              <a:solidFill>
                <a:srgbClr val="0081CC"/>
              </a:solidFill>
              <a:latin typeface="Courier New"/>
              <a:ea typeface="Courier New"/>
              <a:cs typeface="Courier New"/>
              <a:sym typeface="Courier New"/>
            </a:endParaRPr>
          </a:p>
        </p:txBody>
      </p:sp>
      <p:sp>
        <p:nvSpPr>
          <p:cNvPr id="2223" name="Google Shape;2223;p140"/>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24" name="Google Shape;2224;p140"/>
          <p:cNvSpPr txBox="1"/>
          <p:nvPr/>
        </p:nvSpPr>
        <p:spPr>
          <a:xfrm>
            <a:off x="11865175" y="4957600"/>
            <a:ext cx="67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28"/>
        <p:cNvGrpSpPr/>
        <p:nvPr/>
      </p:nvGrpSpPr>
      <p:grpSpPr>
        <a:xfrm>
          <a:off x="0" y="0"/>
          <a:ext cx="0" cy="0"/>
          <a:chOff x="0" y="0"/>
          <a:chExt cx="0" cy="0"/>
        </a:xfrm>
      </p:grpSpPr>
      <p:pic>
        <p:nvPicPr>
          <p:cNvPr id="2229" name="Google Shape;2229;p141"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230" name="Google Shape;2230;p14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231" name="Google Shape;2231;p14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232" name="Google Shape;2232;p14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233" name="Google Shape;2233;p141"/>
          <p:cNvSpPr txBox="1"/>
          <p:nvPr/>
        </p:nvSpPr>
        <p:spPr>
          <a:xfrm>
            <a:off x="661000" y="1255925"/>
            <a:ext cx="112701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Verdana"/>
                <a:ea typeface="Verdana"/>
                <a:cs typeface="Verdana"/>
                <a:sym typeface="Verdana"/>
              </a:rPr>
              <a:t>Output:</a:t>
            </a:r>
            <a:endParaRPr sz="100">
              <a:solidFill>
                <a:srgbClr val="0081CC"/>
              </a:solidFill>
              <a:latin typeface="Helvetica Neue"/>
              <a:ea typeface="Helvetica Neue"/>
              <a:cs typeface="Helvetica Neue"/>
              <a:sym typeface="Helvetica Neue"/>
            </a:endParaRPr>
          </a:p>
        </p:txBody>
      </p:sp>
      <p:sp>
        <p:nvSpPr>
          <p:cNvPr id="2234" name="Google Shape;2234;p14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35" name="Google Shape;2235;p14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36" name="Google Shape;2236;p14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37" name="Google Shape;2237;p14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38" name="Google Shape;2238;p14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39" name="Google Shape;2239;p14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40" name="Google Shape;2240;p14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41" name="Google Shape;2241;p14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242" name="Google Shape;2242;p141"/>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43" name="Google Shape;2243;p14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244" name="Google Shape;2244;p141"/>
          <p:cNvSpPr txBox="1"/>
          <p:nvPr/>
        </p:nvSpPr>
        <p:spPr>
          <a:xfrm>
            <a:off x="-660925" y="2140850"/>
            <a:ext cx="19520100" cy="1108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6000">
              <a:solidFill>
                <a:srgbClr val="0081CC"/>
              </a:solidFill>
              <a:latin typeface="Courier New"/>
              <a:ea typeface="Courier New"/>
              <a:cs typeface="Courier New"/>
              <a:sym typeface="Courier New"/>
            </a:endParaRPr>
          </a:p>
        </p:txBody>
      </p:sp>
      <p:sp>
        <p:nvSpPr>
          <p:cNvPr id="2245" name="Google Shape;2245;p141"/>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46" name="Google Shape;2246;p14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247" name="Google Shape;2247;p141"/>
          <p:cNvPicPr preferRelativeResize="0"/>
          <p:nvPr/>
        </p:nvPicPr>
        <p:blipFill>
          <a:blip r:embed="rId4">
            <a:alphaModFix/>
          </a:blip>
          <a:stretch>
            <a:fillRect/>
          </a:stretch>
        </p:blipFill>
        <p:spPr>
          <a:xfrm>
            <a:off x="3885275" y="2252700"/>
            <a:ext cx="18012575" cy="1069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
        <p:cNvGrpSpPr/>
        <p:nvPr/>
      </p:nvGrpSpPr>
      <p:grpSpPr>
        <a:xfrm>
          <a:off x="0" y="0"/>
          <a:ext cx="0" cy="0"/>
          <a:chOff x="0" y="0"/>
          <a:chExt cx="0" cy="0"/>
        </a:xfrm>
      </p:grpSpPr>
      <p:pic>
        <p:nvPicPr>
          <p:cNvPr id="154" name="Google Shape;154;p2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55" name="Google Shape;155;p26"/>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56" name="Google Shape;156;p26"/>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57" name="Google Shape;157;p26"/>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58" name="Google Shape;158;p26"/>
          <p:cNvSpPr txBox="1"/>
          <p:nvPr/>
        </p:nvSpPr>
        <p:spPr>
          <a:xfrm>
            <a:off x="2133600" y="2971800"/>
            <a:ext cx="193494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latin typeface="Courier New"/>
                <a:ea typeface="Courier New"/>
                <a:cs typeface="Courier New"/>
                <a:sym typeface="Courier New"/>
              </a:rPr>
              <a:t>Output:</a:t>
            </a:r>
            <a:endParaRPr sz="40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0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a:solidFill>
                  <a:srgbClr val="0081CC"/>
                </a:solidFill>
                <a:latin typeface="Courier New"/>
                <a:ea typeface="Courier New"/>
                <a:cs typeface="Courier New"/>
                <a:sym typeface="Courier New"/>
              </a:rPr>
              <a:t>The result of external CSS is also same but the method of writing CSS code is different.</a:t>
            </a:r>
            <a:endParaRPr sz="40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000">
              <a:solidFill>
                <a:srgbClr val="0081CC"/>
              </a:solidFill>
            </a:endParaRPr>
          </a:p>
          <a:p>
            <a:pPr marL="0" lvl="0" indent="0" algn="l" rtl="0">
              <a:spcBef>
                <a:spcPts val="0"/>
              </a:spcBef>
              <a:spcAft>
                <a:spcPts val="0"/>
              </a:spcAft>
              <a:buNone/>
            </a:pPr>
            <a:endParaRPr sz="4000">
              <a:solidFill>
                <a:srgbClr val="0081CC"/>
              </a:solidFill>
            </a:endParaRPr>
          </a:p>
        </p:txBody>
      </p:sp>
      <p:sp>
        <p:nvSpPr>
          <p:cNvPr id="159" name="Google Shape;159;p26"/>
          <p:cNvSpPr txBox="1"/>
          <p:nvPr/>
        </p:nvSpPr>
        <p:spPr>
          <a:xfrm>
            <a:off x="3714525" y="429657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pic>
        <p:nvPicPr>
          <p:cNvPr id="160" name="Google Shape;160;p26"/>
          <p:cNvPicPr preferRelativeResize="0"/>
          <p:nvPr/>
        </p:nvPicPr>
        <p:blipFill>
          <a:blip r:embed="rId4">
            <a:alphaModFix/>
          </a:blip>
          <a:stretch>
            <a:fillRect/>
          </a:stretch>
        </p:blipFill>
        <p:spPr>
          <a:xfrm>
            <a:off x="2287825" y="5946350"/>
            <a:ext cx="18938001" cy="7502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1"/>
        <p:cNvGrpSpPr/>
        <p:nvPr/>
      </p:nvGrpSpPr>
      <p:grpSpPr>
        <a:xfrm>
          <a:off x="0" y="0"/>
          <a:ext cx="0" cy="0"/>
          <a:chOff x="0" y="0"/>
          <a:chExt cx="0" cy="0"/>
        </a:xfrm>
      </p:grpSpPr>
      <p:pic>
        <p:nvPicPr>
          <p:cNvPr id="2252" name="Google Shape;2252;p142"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253" name="Google Shape;2253;p14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254" name="Google Shape;2254;p14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255" name="Google Shape;2255;p14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display:none vs hidden</a:t>
            </a:r>
            <a:endParaRPr sz="100">
              <a:solidFill>
                <a:schemeClr val="lt1"/>
              </a:solidFill>
              <a:latin typeface="Helvetica Neue"/>
              <a:ea typeface="Helvetica Neue"/>
              <a:cs typeface="Helvetica Neue"/>
              <a:sym typeface="Helvetica Neue"/>
            </a:endParaRPr>
          </a:p>
        </p:txBody>
      </p:sp>
      <p:sp>
        <p:nvSpPr>
          <p:cNvPr id="2256" name="Google Shape;2256;p14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257" name="Google Shape;2257;p14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58" name="Google Shape;2258;p14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59" name="Google Shape;2259;p14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0" name="Google Shape;2260;p14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1" name="Google Shape;2261;p14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2" name="Google Shape;2262;p14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3" name="Google Shape;2263;p14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4" name="Google Shape;2264;p14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265" name="Google Shape;2265;p142"/>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66" name="Google Shape;2266;p14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267" name="Google Shape;2267;p142"/>
          <p:cNvSpPr txBox="1"/>
          <p:nvPr/>
        </p:nvSpPr>
        <p:spPr>
          <a:xfrm>
            <a:off x="730825" y="2061313"/>
            <a:ext cx="19520100" cy="1108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6000">
              <a:solidFill>
                <a:srgbClr val="0081CC"/>
              </a:solidFill>
              <a:latin typeface="Courier New"/>
              <a:ea typeface="Courier New"/>
              <a:cs typeface="Courier New"/>
              <a:sym typeface="Courier New"/>
            </a:endParaRPr>
          </a:p>
        </p:txBody>
      </p:sp>
      <p:sp>
        <p:nvSpPr>
          <p:cNvPr id="2268" name="Google Shape;2268;p142"/>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69" name="Google Shape;2269;p14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270" name="Google Shape;2270;p142"/>
          <p:cNvPicPr preferRelativeResize="0"/>
          <p:nvPr/>
        </p:nvPicPr>
        <p:blipFill>
          <a:blip r:embed="rId4">
            <a:alphaModFix/>
          </a:blip>
          <a:stretch>
            <a:fillRect/>
          </a:stretch>
        </p:blipFill>
        <p:spPr>
          <a:xfrm>
            <a:off x="2339275" y="1761700"/>
            <a:ext cx="19859675" cy="11766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4"/>
        <p:cNvGrpSpPr/>
        <p:nvPr/>
      </p:nvGrpSpPr>
      <p:grpSpPr>
        <a:xfrm>
          <a:off x="0" y="0"/>
          <a:ext cx="0" cy="0"/>
          <a:chOff x="0" y="0"/>
          <a:chExt cx="0" cy="0"/>
        </a:xfrm>
      </p:grpSpPr>
      <p:pic>
        <p:nvPicPr>
          <p:cNvPr id="2275" name="Google Shape;2275;p143"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276" name="Google Shape;2276;p14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277" name="Google Shape;2277;p14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278" name="Google Shape;2278;p14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Float</a:t>
            </a:r>
            <a:endParaRPr sz="100">
              <a:solidFill>
                <a:schemeClr val="lt1"/>
              </a:solidFill>
              <a:latin typeface="Helvetica Neue"/>
              <a:ea typeface="Helvetica Neue"/>
              <a:cs typeface="Helvetica Neue"/>
              <a:sym typeface="Helvetica Neue"/>
            </a:endParaRPr>
          </a:p>
        </p:txBody>
      </p:sp>
      <p:sp>
        <p:nvSpPr>
          <p:cNvPr id="2279" name="Google Shape;2279;p14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280" name="Google Shape;2280;p14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81" name="Google Shape;2281;p14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2" name="Google Shape;2282;p14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3" name="Google Shape;2283;p14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4" name="Google Shape;2284;p14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5" name="Google Shape;2285;p14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6" name="Google Shape;2286;p14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87" name="Google Shape;2287;p14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288" name="Google Shape;2288;p143"/>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89" name="Google Shape;2289;p14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290" name="Google Shape;2290;p143"/>
          <p:cNvSpPr txBox="1"/>
          <p:nvPr/>
        </p:nvSpPr>
        <p:spPr>
          <a:xfrm>
            <a:off x="730825" y="4194925"/>
            <a:ext cx="22371600" cy="77208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r>
              <a:rPr lang="en-US" sz="4800">
                <a:solidFill>
                  <a:srgbClr val="0081CC"/>
                </a:solidFill>
                <a:latin typeface="Courier New"/>
                <a:ea typeface="Courier New"/>
                <a:cs typeface="Courier New"/>
                <a:sym typeface="Courier New"/>
              </a:rPr>
              <a:t>The float CSS property is used to position the elements to the left, right, of its container along with permitting the text and inline elements to wrap around it. The float property defines the flow of content in the page. The remaining elements will be part of the flow if the element is removed from the normal flow of the content. This property is ignored by the absolutely positioned elements. It can be written in a CSS file or can be directly specified in the style of an element.</a:t>
            </a:r>
            <a:endParaRPr sz="4800">
              <a:solidFill>
                <a:srgbClr val="0081CC"/>
              </a:solidFill>
              <a:latin typeface="Courier New"/>
              <a:ea typeface="Courier New"/>
              <a:cs typeface="Courier New"/>
              <a:sym typeface="Courier New"/>
            </a:endParaRPr>
          </a:p>
        </p:txBody>
      </p:sp>
      <p:sp>
        <p:nvSpPr>
          <p:cNvPr id="2291" name="Google Shape;2291;p143"/>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92" name="Google Shape;2292;p14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96"/>
        <p:cNvGrpSpPr/>
        <p:nvPr/>
      </p:nvGrpSpPr>
      <p:grpSpPr>
        <a:xfrm>
          <a:off x="0" y="0"/>
          <a:ext cx="0" cy="0"/>
          <a:chOff x="0" y="0"/>
          <a:chExt cx="0" cy="0"/>
        </a:xfrm>
      </p:grpSpPr>
      <p:pic>
        <p:nvPicPr>
          <p:cNvPr id="2297" name="Google Shape;2297;p144"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298" name="Google Shape;2298;p14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299" name="Google Shape;2299;p14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300" name="Google Shape;2300;p14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Float</a:t>
            </a:r>
            <a:endParaRPr sz="100">
              <a:solidFill>
                <a:schemeClr val="lt1"/>
              </a:solidFill>
              <a:latin typeface="Helvetica Neue"/>
              <a:ea typeface="Helvetica Neue"/>
              <a:cs typeface="Helvetica Neue"/>
              <a:sym typeface="Helvetica Neue"/>
            </a:endParaRPr>
          </a:p>
        </p:txBody>
      </p:sp>
      <p:sp>
        <p:nvSpPr>
          <p:cNvPr id="2301" name="Google Shape;2301;p14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302" name="Google Shape;2302;p14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03" name="Google Shape;2303;p14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4" name="Google Shape;2304;p14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5" name="Google Shape;2305;p14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6" name="Google Shape;2306;p14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7" name="Google Shape;2307;p14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8" name="Google Shape;2308;p14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09" name="Google Shape;2309;p14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310" name="Google Shape;2310;p144"/>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11" name="Google Shape;2311;p14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312" name="Google Shape;2312;p144"/>
          <p:cNvSpPr txBox="1"/>
          <p:nvPr/>
        </p:nvSpPr>
        <p:spPr>
          <a:xfrm>
            <a:off x="730825" y="3966325"/>
            <a:ext cx="22371600" cy="9288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4800">
                <a:solidFill>
                  <a:srgbClr val="0081CC"/>
                </a:solidFill>
                <a:latin typeface="Courier New"/>
                <a:ea typeface="Courier New"/>
                <a:cs typeface="Courier New"/>
                <a:sym typeface="Courier New"/>
              </a:rPr>
              <a:t>float: none|left|right|initial|inherit;</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none: This is the default value &amp; the element does not float.</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left: Element floats on the left side of the container.</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right: Element floats on the right side of the container.</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initial Element will be set to its default value.</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800"/>
              </a:spcAft>
              <a:buNone/>
            </a:pPr>
            <a:r>
              <a:rPr lang="en-US" sz="4800">
                <a:solidFill>
                  <a:srgbClr val="0081CC"/>
                </a:solidFill>
                <a:latin typeface="Courier New"/>
                <a:ea typeface="Courier New"/>
                <a:cs typeface="Courier New"/>
                <a:sym typeface="Courier New"/>
              </a:rPr>
              <a:t>inherit: Element inherits floating property of its parent property.</a:t>
            </a:r>
            <a:endParaRPr sz="4800">
              <a:solidFill>
                <a:srgbClr val="0081CC"/>
              </a:solidFill>
              <a:latin typeface="Courier New"/>
              <a:ea typeface="Courier New"/>
              <a:cs typeface="Courier New"/>
              <a:sym typeface="Courier New"/>
            </a:endParaRPr>
          </a:p>
        </p:txBody>
      </p:sp>
      <p:sp>
        <p:nvSpPr>
          <p:cNvPr id="2313" name="Google Shape;2313;p144"/>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14" name="Google Shape;2314;p14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18"/>
        <p:cNvGrpSpPr/>
        <p:nvPr/>
      </p:nvGrpSpPr>
      <p:grpSpPr>
        <a:xfrm>
          <a:off x="0" y="0"/>
          <a:ext cx="0" cy="0"/>
          <a:chOff x="0" y="0"/>
          <a:chExt cx="0" cy="0"/>
        </a:xfrm>
      </p:grpSpPr>
      <p:pic>
        <p:nvPicPr>
          <p:cNvPr id="2319" name="Google Shape;2319;p145"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320" name="Google Shape;2320;p14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321" name="Google Shape;2321;p14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322" name="Google Shape;2322;p14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Float left</a:t>
            </a:r>
            <a:endParaRPr sz="100">
              <a:solidFill>
                <a:schemeClr val="lt1"/>
              </a:solidFill>
              <a:latin typeface="Helvetica Neue"/>
              <a:ea typeface="Helvetica Neue"/>
              <a:cs typeface="Helvetica Neue"/>
              <a:sym typeface="Helvetica Neue"/>
            </a:endParaRPr>
          </a:p>
        </p:txBody>
      </p:sp>
      <p:sp>
        <p:nvSpPr>
          <p:cNvPr id="2323" name="Google Shape;2323;p14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324" name="Google Shape;2324;p14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25" name="Google Shape;2325;p14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26" name="Google Shape;2326;p14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27" name="Google Shape;2327;p14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28" name="Google Shape;2328;p14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29" name="Google Shape;2329;p14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30" name="Google Shape;2330;p14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31" name="Google Shape;2331;p14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332" name="Google Shape;2332;p145"/>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33" name="Google Shape;2333;p14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334" name="Google Shape;2334;p145"/>
          <p:cNvSpPr txBox="1"/>
          <p:nvPr/>
        </p:nvSpPr>
        <p:spPr>
          <a:xfrm>
            <a:off x="730825" y="1756525"/>
            <a:ext cx="22371600" cy="119823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&lt;html&gt;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body{</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color:white; float:left;"&gt; prepbytes &lt;/div&gt;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35" name="Google Shape;2335;p145"/>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36" name="Google Shape;2336;p14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37" name="Google Shape;2337;p145"/>
          <p:cNvSpPr txBox="1"/>
          <p:nvPr/>
        </p:nvSpPr>
        <p:spPr>
          <a:xfrm>
            <a:off x="10444000" y="1737000"/>
            <a:ext cx="13040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
        <p:nvSpPr>
          <p:cNvPr id="2338" name="Google Shape;2338;p145"/>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39" name="Google Shape;2339;p14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340" name="Google Shape;2340;p145"/>
          <p:cNvPicPr preferRelativeResize="0"/>
          <p:nvPr/>
        </p:nvPicPr>
        <p:blipFill>
          <a:blip r:embed="rId4">
            <a:alphaModFix/>
          </a:blip>
          <a:stretch>
            <a:fillRect/>
          </a:stretch>
        </p:blipFill>
        <p:spPr>
          <a:xfrm>
            <a:off x="10444000" y="3333750"/>
            <a:ext cx="13040700" cy="92974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44"/>
        <p:cNvGrpSpPr/>
        <p:nvPr/>
      </p:nvGrpSpPr>
      <p:grpSpPr>
        <a:xfrm>
          <a:off x="0" y="0"/>
          <a:ext cx="0" cy="0"/>
          <a:chOff x="0" y="0"/>
          <a:chExt cx="0" cy="0"/>
        </a:xfrm>
      </p:grpSpPr>
      <p:pic>
        <p:nvPicPr>
          <p:cNvPr id="2345" name="Google Shape;2345;p146"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346" name="Google Shape;2346;p14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347" name="Google Shape;2347;p14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348" name="Google Shape;2348;p14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Float right</a:t>
            </a:r>
            <a:endParaRPr sz="100">
              <a:solidFill>
                <a:schemeClr val="lt1"/>
              </a:solidFill>
              <a:latin typeface="Helvetica Neue"/>
              <a:ea typeface="Helvetica Neue"/>
              <a:cs typeface="Helvetica Neue"/>
              <a:sym typeface="Helvetica Neue"/>
            </a:endParaRPr>
          </a:p>
        </p:txBody>
      </p:sp>
      <p:sp>
        <p:nvSpPr>
          <p:cNvPr id="2349" name="Google Shape;2349;p14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350" name="Google Shape;2350;p14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51" name="Google Shape;2351;p14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2" name="Google Shape;2352;p14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3" name="Google Shape;2353;p14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4" name="Google Shape;2354;p14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5" name="Google Shape;2355;p14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6" name="Google Shape;2356;p14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57" name="Google Shape;2357;p14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358" name="Google Shape;2358;p146"/>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59" name="Google Shape;2359;p14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360" name="Google Shape;2360;p146"/>
          <p:cNvSpPr txBox="1"/>
          <p:nvPr/>
        </p:nvSpPr>
        <p:spPr>
          <a:xfrm>
            <a:off x="730825" y="1756525"/>
            <a:ext cx="22371600" cy="119823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&lt;html&gt;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body{</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color:white; float:right;"&gt; prepbytes &lt;/div&gt;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61" name="Google Shape;2361;p146"/>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62" name="Google Shape;2362;p14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63" name="Google Shape;2363;p146"/>
          <p:cNvSpPr txBox="1"/>
          <p:nvPr/>
        </p:nvSpPr>
        <p:spPr>
          <a:xfrm>
            <a:off x="10444000" y="1737000"/>
            <a:ext cx="13040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
        <p:nvSpPr>
          <p:cNvPr id="2364" name="Google Shape;2364;p146"/>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65" name="Google Shape;2365;p14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66" name="Google Shape;2366;p14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367" name="Google Shape;2367;p146"/>
          <p:cNvPicPr preferRelativeResize="0"/>
          <p:nvPr/>
        </p:nvPicPr>
        <p:blipFill>
          <a:blip r:embed="rId4">
            <a:alphaModFix/>
          </a:blip>
          <a:stretch>
            <a:fillRect/>
          </a:stretch>
        </p:blipFill>
        <p:spPr>
          <a:xfrm>
            <a:off x="10576200" y="3023250"/>
            <a:ext cx="12724475" cy="102300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1"/>
        <p:cNvGrpSpPr/>
        <p:nvPr/>
      </p:nvGrpSpPr>
      <p:grpSpPr>
        <a:xfrm>
          <a:off x="0" y="0"/>
          <a:ext cx="0" cy="0"/>
          <a:chOff x="0" y="0"/>
          <a:chExt cx="0" cy="0"/>
        </a:xfrm>
      </p:grpSpPr>
      <p:pic>
        <p:nvPicPr>
          <p:cNvPr id="2372" name="Google Shape;2372;p147"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373" name="Google Shape;2373;p14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374" name="Google Shape;2374;p14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375" name="Google Shape;2375;p14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Float </a:t>
            </a:r>
            <a:endParaRPr sz="100">
              <a:solidFill>
                <a:schemeClr val="lt1"/>
              </a:solidFill>
              <a:latin typeface="Helvetica Neue"/>
              <a:ea typeface="Helvetica Neue"/>
              <a:cs typeface="Helvetica Neue"/>
              <a:sym typeface="Helvetica Neue"/>
            </a:endParaRPr>
          </a:p>
        </p:txBody>
      </p:sp>
      <p:sp>
        <p:nvSpPr>
          <p:cNvPr id="2376" name="Google Shape;2376;p14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377" name="Google Shape;2377;p14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78" name="Google Shape;2378;p14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79" name="Google Shape;2379;p14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0" name="Google Shape;2380;p14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1" name="Google Shape;2381;p14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2" name="Google Shape;2382;p14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3" name="Google Shape;2383;p14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4" name="Google Shape;2384;p14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385" name="Google Shape;2385;p147"/>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86" name="Google Shape;2386;p14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387" name="Google Shape;2387;p147"/>
          <p:cNvSpPr txBox="1"/>
          <p:nvPr/>
        </p:nvSpPr>
        <p:spPr>
          <a:xfrm>
            <a:off x="730825" y="1756525"/>
            <a:ext cx="22371600" cy="6156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2800">
              <a:solidFill>
                <a:srgbClr val="FFFC66"/>
              </a:solidFill>
              <a:latin typeface="Courier New"/>
              <a:ea typeface="Courier New"/>
              <a:cs typeface="Courier New"/>
              <a:sym typeface="Courier New"/>
            </a:endParaRPr>
          </a:p>
        </p:txBody>
      </p:sp>
      <p:sp>
        <p:nvSpPr>
          <p:cNvPr id="2388" name="Google Shape;2388;p147"/>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89" name="Google Shape;2389;p14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90" name="Google Shape;2390;p14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391" name="Google Shape;2391;p147"/>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92" name="Google Shape;2392;p14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93" name="Google Shape;2393;p14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394" name="Google Shape;2394;p147"/>
          <p:cNvPicPr preferRelativeResize="0"/>
          <p:nvPr/>
        </p:nvPicPr>
        <p:blipFill>
          <a:blip r:embed="rId4">
            <a:alphaModFix/>
          </a:blip>
          <a:stretch>
            <a:fillRect/>
          </a:stretch>
        </p:blipFill>
        <p:spPr>
          <a:xfrm>
            <a:off x="5756750" y="2019675"/>
            <a:ext cx="12870500" cy="11265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98"/>
        <p:cNvGrpSpPr/>
        <p:nvPr/>
      </p:nvGrpSpPr>
      <p:grpSpPr>
        <a:xfrm>
          <a:off x="0" y="0"/>
          <a:ext cx="0" cy="0"/>
          <a:chOff x="0" y="0"/>
          <a:chExt cx="0" cy="0"/>
        </a:xfrm>
      </p:grpSpPr>
      <p:pic>
        <p:nvPicPr>
          <p:cNvPr id="2399" name="Google Shape;2399;p148"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400" name="Google Shape;2400;p14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401" name="Google Shape;2401;p14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402" name="Google Shape;2402;p14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clear</a:t>
            </a:r>
            <a:endParaRPr sz="100">
              <a:solidFill>
                <a:schemeClr val="lt1"/>
              </a:solidFill>
              <a:latin typeface="Helvetica Neue"/>
              <a:ea typeface="Helvetica Neue"/>
              <a:cs typeface="Helvetica Neue"/>
              <a:sym typeface="Helvetica Neue"/>
            </a:endParaRPr>
          </a:p>
        </p:txBody>
      </p:sp>
      <p:sp>
        <p:nvSpPr>
          <p:cNvPr id="2403" name="Google Shape;2403;p14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404" name="Google Shape;2404;p14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05" name="Google Shape;2405;p14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06" name="Google Shape;2406;p14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07" name="Google Shape;2407;p14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08" name="Google Shape;2408;p14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09" name="Google Shape;2409;p14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10" name="Google Shape;2410;p14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11" name="Google Shape;2411;p14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412" name="Google Shape;2412;p148"/>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13" name="Google Shape;2413;p14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414" name="Google Shape;2414;p148"/>
          <p:cNvSpPr txBox="1"/>
          <p:nvPr/>
        </p:nvSpPr>
        <p:spPr>
          <a:xfrm>
            <a:off x="730825" y="2747125"/>
            <a:ext cx="22371600" cy="11529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4800">
                <a:solidFill>
                  <a:srgbClr val="0081CC"/>
                </a:solidFill>
                <a:latin typeface="Courier New"/>
                <a:ea typeface="Courier New"/>
                <a:cs typeface="Courier New"/>
                <a:sym typeface="Courier New"/>
              </a:rPr>
              <a:t>The clear property is used to specify that which side of floating elements are not allowed to float. It sets or returns the position of the element in relation to floating objects. If the element can fit horizontally in the space next to another element which is floated, it will.</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Syntax:</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clear: none|left|right|both|initial;</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800">
                <a:solidFill>
                  <a:srgbClr val="0081CC"/>
                </a:solidFill>
                <a:latin typeface="Courier New"/>
                <a:ea typeface="Courier New"/>
                <a:cs typeface="Courier New"/>
                <a:sym typeface="Courier New"/>
              </a:rPr>
              <a:t>none: It has a default value. It allows element are float on both the sides.</a:t>
            </a:r>
            <a:endParaRPr sz="48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800"/>
              </a:spcAft>
              <a:buNone/>
            </a:pPr>
            <a:endParaRPr sz="2800">
              <a:solidFill>
                <a:srgbClr val="FFFC66"/>
              </a:solidFill>
              <a:latin typeface="Courier New"/>
              <a:ea typeface="Courier New"/>
              <a:cs typeface="Courier New"/>
              <a:sym typeface="Courier New"/>
            </a:endParaRPr>
          </a:p>
        </p:txBody>
      </p:sp>
      <p:sp>
        <p:nvSpPr>
          <p:cNvPr id="2415" name="Google Shape;2415;p14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16" name="Google Shape;2416;p14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417" name="Google Shape;2417;p148"/>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18" name="Google Shape;2418;p14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19" name="Google Shape;2419;p14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3"/>
        <p:cNvGrpSpPr/>
        <p:nvPr/>
      </p:nvGrpSpPr>
      <p:grpSpPr>
        <a:xfrm>
          <a:off x="0" y="0"/>
          <a:ext cx="0" cy="0"/>
          <a:chOff x="0" y="0"/>
          <a:chExt cx="0" cy="0"/>
        </a:xfrm>
      </p:grpSpPr>
      <p:pic>
        <p:nvPicPr>
          <p:cNvPr id="2424" name="Google Shape;2424;p149"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425" name="Google Shape;2425;p14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426" name="Google Shape;2426;p14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427" name="Google Shape;2427;p14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clear</a:t>
            </a:r>
            <a:endParaRPr sz="100">
              <a:solidFill>
                <a:schemeClr val="lt1"/>
              </a:solidFill>
              <a:latin typeface="Helvetica Neue"/>
              <a:ea typeface="Helvetica Neue"/>
              <a:cs typeface="Helvetica Neue"/>
              <a:sym typeface="Helvetica Neue"/>
            </a:endParaRPr>
          </a:p>
        </p:txBody>
      </p:sp>
      <p:sp>
        <p:nvSpPr>
          <p:cNvPr id="2428" name="Google Shape;2428;p14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429" name="Google Shape;2429;p14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30" name="Google Shape;2430;p14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1" name="Google Shape;2431;p14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2" name="Google Shape;2432;p14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3" name="Google Shape;2433;p14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4" name="Google Shape;2434;p14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5" name="Google Shape;2435;p14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36" name="Google Shape;2436;p14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437" name="Google Shape;2437;p14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38" name="Google Shape;2438;p14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439" name="Google Shape;2439;p149"/>
          <p:cNvSpPr txBox="1"/>
          <p:nvPr/>
        </p:nvSpPr>
        <p:spPr>
          <a:xfrm>
            <a:off x="730825" y="1756525"/>
            <a:ext cx="22371600" cy="15501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endParaRPr sz="4700">
              <a:solidFill>
                <a:srgbClr val="0081CC"/>
              </a:solidFill>
              <a:latin typeface="Courier New"/>
              <a:ea typeface="Courier New"/>
              <a:cs typeface="Courier New"/>
              <a:sym typeface="Courier New"/>
            </a:endParaRPr>
          </a:p>
          <a:p>
            <a:pPr marL="190500" marR="190500" lvl="0" indent="0" algn="l" rtl="0">
              <a:lnSpc>
                <a:spcPct val="115000"/>
              </a:lnSpc>
              <a:spcBef>
                <a:spcPts val="800"/>
              </a:spcBef>
              <a:spcAft>
                <a:spcPts val="800"/>
              </a:spcAft>
              <a:buNone/>
            </a:pPr>
            <a:endParaRPr sz="2800">
              <a:solidFill>
                <a:srgbClr val="FFFC66"/>
              </a:solidFill>
              <a:latin typeface="Courier New"/>
              <a:ea typeface="Courier New"/>
              <a:cs typeface="Courier New"/>
              <a:sym typeface="Courier New"/>
            </a:endParaRPr>
          </a:p>
        </p:txBody>
      </p:sp>
      <p:sp>
        <p:nvSpPr>
          <p:cNvPr id="2440" name="Google Shape;2440;p14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41" name="Google Shape;2441;p14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442" name="Google Shape;2442;p149"/>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43" name="Google Shape;2443;p14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44" name="Google Shape;2444;p14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445" name="Google Shape;2445;p149"/>
          <p:cNvPicPr preferRelativeResize="0"/>
          <p:nvPr/>
        </p:nvPicPr>
        <p:blipFill>
          <a:blip r:embed="rId4">
            <a:alphaModFix/>
          </a:blip>
          <a:stretch>
            <a:fillRect/>
          </a:stretch>
        </p:blipFill>
        <p:spPr>
          <a:xfrm>
            <a:off x="4792325" y="2390500"/>
            <a:ext cx="15269400" cy="107967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9"/>
        <p:cNvGrpSpPr/>
        <p:nvPr/>
      </p:nvGrpSpPr>
      <p:grpSpPr>
        <a:xfrm>
          <a:off x="0" y="0"/>
          <a:ext cx="0" cy="0"/>
          <a:chOff x="0" y="0"/>
          <a:chExt cx="0" cy="0"/>
        </a:xfrm>
      </p:grpSpPr>
      <p:pic>
        <p:nvPicPr>
          <p:cNvPr id="2450" name="Google Shape;2450;p150"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451" name="Google Shape;2451;p15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452" name="Google Shape;2452;p15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453" name="Google Shape;2453;p15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454" name="Google Shape;2454;p15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455" name="Google Shape;2455;p15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56" name="Google Shape;2456;p15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57" name="Google Shape;2457;p15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58" name="Google Shape;2458;p15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59" name="Google Shape;2459;p15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60" name="Google Shape;2460;p15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61" name="Google Shape;2461;p15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62" name="Google Shape;2462;p15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463" name="Google Shape;2463;p15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64" name="Google Shape;2464;p15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465" name="Google Shape;2465;p150"/>
          <p:cNvSpPr txBox="1"/>
          <p:nvPr/>
        </p:nvSpPr>
        <p:spPr>
          <a:xfrm>
            <a:off x="730825" y="2747125"/>
            <a:ext cx="22371600" cy="1052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The z-index property is used to displace elements on the z-axis i.e in or out of the screen. It is used to define the order of elements if they overlap on each other.</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Syntax:</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z-index: auto|number|initial|inherit;</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auto: The stack order is equal to that of the parent(default).</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number: The stack order depends in the number.</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initial: Sets the property to its default value.</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inherit: Inherits the property from the parent element.</a:t>
            </a:r>
            <a:endParaRPr sz="4800">
              <a:solidFill>
                <a:srgbClr val="0081CC"/>
              </a:solidFill>
              <a:latin typeface="Courier New"/>
              <a:ea typeface="Courier New"/>
              <a:cs typeface="Courier New"/>
              <a:sym typeface="Courier New"/>
            </a:endParaRPr>
          </a:p>
        </p:txBody>
      </p:sp>
      <p:sp>
        <p:nvSpPr>
          <p:cNvPr id="2466" name="Google Shape;2466;p15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67" name="Google Shape;2467;p15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468" name="Google Shape;2468;p150"/>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69" name="Google Shape;2469;p15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70" name="Google Shape;2470;p15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74"/>
        <p:cNvGrpSpPr/>
        <p:nvPr/>
      </p:nvGrpSpPr>
      <p:grpSpPr>
        <a:xfrm>
          <a:off x="0" y="0"/>
          <a:ext cx="0" cy="0"/>
          <a:chOff x="0" y="0"/>
          <a:chExt cx="0" cy="0"/>
        </a:xfrm>
      </p:grpSpPr>
      <p:pic>
        <p:nvPicPr>
          <p:cNvPr id="2475" name="Google Shape;2475;p151"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476" name="Google Shape;2476;p15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477" name="Google Shape;2477;p15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478" name="Google Shape;2478;p15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479" name="Google Shape;2479;p15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480" name="Google Shape;2480;p15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81" name="Google Shape;2481;p15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2" name="Google Shape;2482;p15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3" name="Google Shape;2483;p15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4" name="Google Shape;2484;p15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5" name="Google Shape;2485;p15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6" name="Google Shape;2486;p15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87" name="Google Shape;2487;p15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488" name="Google Shape;2488;p151"/>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89" name="Google Shape;2489;p15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490" name="Google Shape;2490;p151"/>
          <p:cNvSpPr txBox="1"/>
          <p:nvPr/>
        </p:nvSpPr>
        <p:spPr>
          <a:xfrm>
            <a:off x="730825" y="2747125"/>
            <a:ext cx="104439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rgbClr val="FFFC66"/>
                </a:solidFill>
              </a:rPr>
              <a:t>&lt;!DOCTYPE html&gt;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&lt;html&gt;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&lt;head&gt;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&lt;style&gt;</a:t>
            </a:r>
            <a:endParaRPr sz="2800" dirty="0">
              <a:solidFill>
                <a:srgbClr val="FFFC66"/>
              </a:solidFill>
            </a:endParaRPr>
          </a:p>
          <a:p>
            <a:pPr marL="0" lvl="0" indent="0" algn="l" rtl="0">
              <a:spcBef>
                <a:spcPts val="0"/>
              </a:spcBef>
              <a:spcAft>
                <a:spcPts val="0"/>
              </a:spcAft>
              <a:buNone/>
            </a:pPr>
            <a:r>
              <a:rPr lang="en-US" sz="2800" dirty="0">
                <a:solidFill>
                  <a:srgbClr val="FFFC66"/>
                </a:solidFill>
              </a:rPr>
              <a:t>.container {</a:t>
            </a:r>
            <a:endParaRPr sz="2800" dirty="0">
              <a:solidFill>
                <a:srgbClr val="FFFC66"/>
              </a:solidFill>
            </a:endParaRPr>
          </a:p>
          <a:p>
            <a:pPr marL="0" lvl="0" indent="0" algn="l" rtl="0">
              <a:spcBef>
                <a:spcPts val="0"/>
              </a:spcBef>
              <a:spcAft>
                <a:spcPts val="0"/>
              </a:spcAft>
              <a:buNone/>
            </a:pPr>
            <a:r>
              <a:rPr lang="en-US" sz="2800" dirty="0">
                <a:solidFill>
                  <a:srgbClr val="FFFC66"/>
                </a:solidFill>
              </a:rPr>
              <a:t>  position: relative;</a:t>
            </a:r>
            <a:endParaRPr sz="2800" dirty="0">
              <a:solidFill>
                <a:srgbClr val="FFFC66"/>
              </a:solidFill>
            </a:endParaRPr>
          </a:p>
          <a:p>
            <a:pPr marL="0" lvl="0" indent="0" algn="l" rtl="0">
              <a:spcBef>
                <a:spcPts val="0"/>
              </a:spcBef>
              <a:spcAft>
                <a:spcPts val="0"/>
              </a:spcAft>
              <a:buNone/>
            </a:pPr>
            <a:r>
              <a:rPr lang="en-US" sz="2800" dirty="0">
                <a:solidFill>
                  <a:srgbClr val="FFFC66"/>
                </a:solidFill>
              </a:rPr>
              <a: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.black-box {</a:t>
            </a:r>
            <a:endParaRPr sz="2800" dirty="0">
              <a:solidFill>
                <a:srgbClr val="FFFC66"/>
              </a:solidFill>
            </a:endParaRPr>
          </a:p>
          <a:p>
            <a:pPr marL="0" lvl="0" indent="0" algn="l" rtl="0">
              <a:spcBef>
                <a:spcPts val="0"/>
              </a:spcBef>
              <a:spcAft>
                <a:spcPts val="0"/>
              </a:spcAft>
              <a:buNone/>
            </a:pPr>
            <a:r>
              <a:rPr lang="en-US" sz="2800" dirty="0">
                <a:solidFill>
                  <a:srgbClr val="FFFC66"/>
                </a:solidFill>
              </a:rPr>
              <a:t>  position: relative;</a:t>
            </a:r>
            <a:endParaRPr sz="2800" dirty="0">
              <a:solidFill>
                <a:srgbClr val="FFFC66"/>
              </a:solidFill>
            </a:endParaRPr>
          </a:p>
          <a:p>
            <a:pPr marL="0" lvl="0" indent="0" algn="l" rtl="0">
              <a:spcBef>
                <a:spcPts val="0"/>
              </a:spcBef>
              <a:spcAft>
                <a:spcPts val="0"/>
              </a:spcAft>
              <a:buNone/>
            </a:pPr>
            <a:r>
              <a:rPr lang="en-US" sz="2800" dirty="0">
                <a:solidFill>
                  <a:srgbClr val="FFFC66"/>
                </a:solidFill>
              </a:rPr>
              <a:t>  z-index: 1;</a:t>
            </a:r>
            <a:endParaRPr sz="2800" dirty="0">
              <a:solidFill>
                <a:srgbClr val="FFFC66"/>
              </a:solidFill>
            </a:endParaRPr>
          </a:p>
          <a:p>
            <a:pPr marL="0" lvl="0" indent="0" algn="l" rtl="0">
              <a:spcBef>
                <a:spcPts val="0"/>
              </a:spcBef>
              <a:spcAft>
                <a:spcPts val="0"/>
              </a:spcAft>
              <a:buNone/>
            </a:pPr>
            <a:r>
              <a:rPr lang="en-US" sz="2800" dirty="0">
                <a:solidFill>
                  <a:srgbClr val="FFFC66"/>
                </a:solidFill>
              </a:rPr>
              <a:t>  border: 2px solid black;</a:t>
            </a:r>
            <a:endParaRPr sz="2800" dirty="0">
              <a:solidFill>
                <a:srgbClr val="FFFC66"/>
              </a:solidFill>
            </a:endParaRPr>
          </a:p>
          <a:p>
            <a:pPr marL="0" lvl="0" indent="0" algn="l" rtl="0">
              <a:spcBef>
                <a:spcPts val="0"/>
              </a:spcBef>
              <a:spcAft>
                <a:spcPts val="0"/>
              </a:spcAft>
              <a:buNone/>
            </a:pPr>
            <a:r>
              <a:rPr lang="en-US" sz="2800" dirty="0">
                <a:solidFill>
                  <a:srgbClr val="FFFC66"/>
                </a:solidFill>
              </a:rPr>
              <a:t>  height: 100px;</a:t>
            </a:r>
            <a:endParaRPr sz="2800" dirty="0">
              <a:solidFill>
                <a:srgbClr val="FFFC66"/>
              </a:solidFill>
            </a:endParaRPr>
          </a:p>
          <a:p>
            <a:pPr marL="0" lvl="0" indent="0" algn="l" rtl="0">
              <a:spcBef>
                <a:spcPts val="0"/>
              </a:spcBef>
              <a:spcAft>
                <a:spcPts val="0"/>
              </a:spcAft>
              <a:buNone/>
            </a:pPr>
            <a:r>
              <a:rPr lang="en-US" sz="2800" dirty="0">
                <a:solidFill>
                  <a:srgbClr val="FFFC66"/>
                </a:solidFill>
              </a:rPr>
              <a:t>  margin: 30px;</a:t>
            </a:r>
            <a:endParaRPr sz="2800" dirty="0">
              <a:solidFill>
                <a:srgbClr val="FFFC66"/>
              </a:solidFill>
            </a:endParaRPr>
          </a:p>
          <a:p>
            <a:pPr marL="0" lvl="0" indent="0" algn="l" rtl="0">
              <a:spcBef>
                <a:spcPts val="0"/>
              </a:spcBef>
              <a:spcAft>
                <a:spcPts val="0"/>
              </a:spcAft>
              <a:buNone/>
            </a:pPr>
            <a:r>
              <a:rPr lang="en-US" sz="2800" dirty="0">
                <a:solidFill>
                  <a:srgbClr val="FFFC66"/>
                </a:solidFill>
              </a:rPr>
              <a: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.gray-box {</a:t>
            </a:r>
            <a:endParaRPr sz="2800" dirty="0">
              <a:solidFill>
                <a:srgbClr val="FFFC66"/>
              </a:solidFill>
            </a:endParaRPr>
          </a:p>
          <a:p>
            <a:pPr marL="0" lvl="0" indent="0" algn="l" rtl="0">
              <a:spcBef>
                <a:spcPts val="0"/>
              </a:spcBef>
              <a:spcAft>
                <a:spcPts val="0"/>
              </a:spcAft>
              <a:buNone/>
            </a:pPr>
            <a:r>
              <a:rPr lang="en-US" sz="2800" dirty="0">
                <a:solidFill>
                  <a:srgbClr val="FFFC66"/>
                </a:solidFill>
              </a:rPr>
              <a:t>  position: absolute;</a:t>
            </a:r>
            <a:endParaRPr sz="2800" dirty="0">
              <a:solidFill>
                <a:srgbClr val="FFFC66"/>
              </a:solidFill>
            </a:endParaRPr>
          </a:p>
          <a:p>
            <a:pPr marL="0" lvl="0" indent="0" algn="l" rtl="0">
              <a:spcBef>
                <a:spcPts val="0"/>
              </a:spcBef>
              <a:spcAft>
                <a:spcPts val="0"/>
              </a:spcAft>
              <a:buNone/>
            </a:pPr>
            <a:r>
              <a:rPr lang="en-US" sz="2800" dirty="0">
                <a:solidFill>
                  <a:srgbClr val="FFFC66"/>
                </a:solidFill>
              </a:rPr>
              <a:t>  z-index: 3; /* gray box will be above both green and black box */</a:t>
            </a:r>
            <a:endParaRPr sz="2800" dirty="0">
              <a:solidFill>
                <a:srgbClr val="FFFC66"/>
              </a:solidFill>
            </a:endParaRPr>
          </a:p>
          <a:p>
            <a:pPr marL="0" lvl="0" indent="0" algn="l" rtl="0">
              <a:spcBef>
                <a:spcPts val="0"/>
              </a:spcBef>
              <a:spcAft>
                <a:spcPts val="0"/>
              </a:spcAft>
              <a:buNone/>
            </a:pPr>
            <a:r>
              <a:rPr lang="en-US" sz="2800" dirty="0">
                <a:solidFill>
                  <a:srgbClr val="FFFC66"/>
                </a:solidFill>
              </a:rPr>
              <a:t>  background: </a:t>
            </a:r>
            <a:r>
              <a:rPr lang="en-US" sz="2800" dirty="0" err="1">
                <a:solidFill>
                  <a:srgbClr val="FFFC66"/>
                </a:solidFill>
              </a:rPr>
              <a:t>lightgray</a:t>
            </a:r>
            <a:r>
              <a:rPr lang="en-US" sz="2800" dirty="0">
                <a:solidFill>
                  <a:srgbClr val="FFFC66"/>
                </a:solidFill>
              </a:rPr>
              <a:t>;</a:t>
            </a:r>
            <a:endParaRPr sz="2800" dirty="0">
              <a:solidFill>
                <a:srgbClr val="FFFC66"/>
              </a:solidFill>
            </a:endParaRPr>
          </a:p>
          <a:p>
            <a:pPr marL="0" lvl="0" indent="0" algn="l" rtl="0">
              <a:spcBef>
                <a:spcPts val="0"/>
              </a:spcBef>
              <a:spcAft>
                <a:spcPts val="0"/>
              </a:spcAft>
              <a:buNone/>
            </a:pPr>
            <a:r>
              <a:rPr lang="en-US" sz="2800" dirty="0">
                <a:solidFill>
                  <a:srgbClr val="FFFC66"/>
                </a:solidFill>
              </a:rPr>
              <a:t>  height: 60px;  </a:t>
            </a:r>
            <a:endParaRPr sz="2800" dirty="0">
              <a:solidFill>
                <a:srgbClr val="FFFC66"/>
              </a:solidFill>
            </a:endParaRPr>
          </a:p>
          <a:p>
            <a:pPr marL="0" lvl="0" indent="0" algn="l" rtl="0">
              <a:spcBef>
                <a:spcPts val="0"/>
              </a:spcBef>
              <a:spcAft>
                <a:spcPts val="0"/>
              </a:spcAft>
              <a:buNone/>
            </a:pPr>
            <a:r>
              <a:rPr lang="en-US" sz="2800" dirty="0">
                <a:solidFill>
                  <a:srgbClr val="FFFC66"/>
                </a:solidFill>
              </a:rPr>
              <a:t>  width: 70%;</a:t>
            </a:r>
            <a:endParaRPr sz="2800" dirty="0">
              <a:solidFill>
                <a:srgbClr val="FFFC66"/>
              </a:solidFill>
            </a:endParaRPr>
          </a:p>
          <a:p>
            <a:pPr marL="0" lvl="0" indent="0" algn="l" rtl="0">
              <a:spcBef>
                <a:spcPts val="0"/>
              </a:spcBef>
              <a:spcAft>
                <a:spcPts val="0"/>
              </a:spcAft>
              <a:buNone/>
            </a:pPr>
            <a:r>
              <a:rPr lang="en-US" sz="2800" dirty="0">
                <a:solidFill>
                  <a:srgbClr val="FFFC66"/>
                </a:solidFill>
              </a:rPr>
              <a:t>  left: 50px;</a:t>
            </a:r>
            <a:endParaRPr sz="2800" dirty="0">
              <a:solidFill>
                <a:srgbClr val="FFFC66"/>
              </a:solidFill>
            </a:endParaRPr>
          </a:p>
          <a:p>
            <a:pPr marL="0" lvl="0" indent="0" algn="l" rtl="0">
              <a:spcBef>
                <a:spcPts val="0"/>
              </a:spcBef>
              <a:spcAft>
                <a:spcPts val="0"/>
              </a:spcAft>
              <a:buNone/>
            </a:pPr>
            <a:r>
              <a:rPr lang="en-US" sz="2800" dirty="0">
                <a:solidFill>
                  <a:srgbClr val="FFFC66"/>
                </a:solidFill>
              </a:rPr>
              <a:t>  top: 50px;</a:t>
            </a:r>
            <a:endParaRPr sz="2800" dirty="0">
              <a:solidFill>
                <a:srgbClr val="FFFC66"/>
              </a:solidFill>
            </a:endParaRPr>
          </a:p>
          <a:p>
            <a:pPr marL="0" lvl="0" indent="0" algn="l" rtl="0">
              <a:spcBef>
                <a:spcPts val="0"/>
              </a:spcBef>
              <a:spcAft>
                <a:spcPts val="0"/>
              </a:spcAft>
              <a:buNone/>
            </a:pPr>
            <a:r>
              <a:rPr lang="en-US" sz="2800" dirty="0">
                <a:solidFill>
                  <a:srgbClr val="FFFC66"/>
                </a:solidFill>
              </a:rPr>
              <a:t>}</a:t>
            </a:r>
            <a:endParaRPr sz="2800" dirty="0">
              <a:solidFill>
                <a:srgbClr val="FFFC66"/>
              </a:solidFill>
            </a:endParaRPr>
          </a:p>
          <a:p>
            <a:pPr marL="0" lvl="0" indent="0" algn="l" rtl="0">
              <a:spcBef>
                <a:spcPts val="0"/>
              </a:spcBef>
              <a:spcAft>
                <a:spcPts val="0"/>
              </a:spcAft>
              <a:buNone/>
            </a:pPr>
            <a:endParaRPr sz="2800" dirty="0">
              <a:solidFill>
                <a:srgbClr val="0081CC"/>
              </a:solidFill>
            </a:endParaRPr>
          </a:p>
          <a:p>
            <a:pPr marL="0" lvl="0" indent="0" algn="l" rtl="0">
              <a:spcBef>
                <a:spcPts val="0"/>
              </a:spcBef>
              <a:spcAft>
                <a:spcPts val="0"/>
              </a:spcAft>
              <a:buNone/>
            </a:pPr>
            <a:endParaRPr sz="2800" dirty="0">
              <a:solidFill>
                <a:srgbClr val="0081CC"/>
              </a:solidFill>
            </a:endParaRPr>
          </a:p>
        </p:txBody>
      </p:sp>
      <p:sp>
        <p:nvSpPr>
          <p:cNvPr id="2491" name="Google Shape;2491;p15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92" name="Google Shape;2492;p15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493" name="Google Shape;2493;p151"/>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94" name="Google Shape;2494;p15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495" name="Google Shape;2495;p15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
        <p:cNvGrpSpPr/>
        <p:nvPr/>
      </p:nvGrpSpPr>
      <p:grpSpPr>
        <a:xfrm>
          <a:off x="0" y="0"/>
          <a:ext cx="0" cy="0"/>
          <a:chOff x="0" y="0"/>
          <a:chExt cx="0" cy="0"/>
        </a:xfrm>
      </p:grpSpPr>
      <p:pic>
        <p:nvPicPr>
          <p:cNvPr id="154" name="Google Shape;154;p2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55" name="Google Shape;155;p26"/>
          <p:cNvSpPr txBox="1"/>
          <p:nvPr/>
        </p:nvSpPr>
        <p:spPr>
          <a:xfrm>
            <a:off x="5344768" y="240249"/>
            <a:ext cx="11726400" cy="2472472"/>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dirty="0" smtClean="0">
                <a:solidFill>
                  <a:schemeClr val="lt1"/>
                </a:solidFill>
                <a:latin typeface="Courier New"/>
                <a:ea typeface="Courier New"/>
                <a:cs typeface="Courier New"/>
                <a:sym typeface="Courier New"/>
              </a:rPr>
              <a:t>CSS Box Model</a:t>
            </a:r>
            <a:endParaRPr dirty="0">
              <a:solidFill>
                <a:schemeClr val="lt1"/>
              </a:solidFill>
              <a:latin typeface="Courier New"/>
              <a:ea typeface="Courier New"/>
              <a:cs typeface="Courier New"/>
              <a:sym typeface="Courier New"/>
            </a:endParaRPr>
          </a:p>
        </p:txBody>
      </p:sp>
      <p:sp>
        <p:nvSpPr>
          <p:cNvPr id="156" name="Google Shape;156;p26"/>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57" name="Google Shape;157;p26"/>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58" name="Google Shape;158;p26"/>
          <p:cNvSpPr txBox="1"/>
          <p:nvPr/>
        </p:nvSpPr>
        <p:spPr>
          <a:xfrm>
            <a:off x="2133600" y="2971800"/>
            <a:ext cx="19349400" cy="4493508"/>
          </a:xfrm>
          <a:prstGeom prst="rect">
            <a:avLst/>
          </a:prstGeom>
          <a:noFill/>
          <a:ln>
            <a:noFill/>
          </a:ln>
        </p:spPr>
        <p:txBody>
          <a:bodyPr spcFirstLastPara="1" wrap="square" lIns="91425" tIns="91425" rIns="91425" bIns="91425" anchor="t" anchorCtr="0">
            <a:spAutoFit/>
          </a:bodyPr>
          <a:lstStyle/>
          <a:p>
            <a:pPr lvl="0"/>
            <a:r>
              <a:rPr lang="en-US" sz="4000" dirty="0">
                <a:solidFill>
                  <a:srgbClr val="0081CC"/>
                </a:solidFill>
                <a:latin typeface="Courier New"/>
                <a:ea typeface="Courier New"/>
                <a:cs typeface="Courier New"/>
                <a:sym typeface="Courier New"/>
              </a:rPr>
              <a:t>In CSS, the term "box model" is used when talking about design and layout.</a:t>
            </a:r>
          </a:p>
          <a:p>
            <a:pPr lvl="0"/>
            <a:endParaRPr lang="en-US" sz="4000" dirty="0">
              <a:solidFill>
                <a:srgbClr val="0081CC"/>
              </a:solidFill>
              <a:latin typeface="Courier New"/>
              <a:ea typeface="Courier New"/>
              <a:cs typeface="Courier New"/>
              <a:sym typeface="Courier New"/>
            </a:endParaRPr>
          </a:p>
          <a:p>
            <a:pPr lvl="0"/>
            <a:r>
              <a:rPr lang="en-US" sz="4000" dirty="0">
                <a:solidFill>
                  <a:srgbClr val="0081CC"/>
                </a:solidFill>
                <a:latin typeface="Courier New"/>
                <a:ea typeface="Courier New"/>
                <a:cs typeface="Courier New"/>
                <a:sym typeface="Courier New"/>
              </a:rPr>
              <a:t>The CSS box model is essentially a box that wraps around every HTML element. It consists of: margins, borders, padding, and the actual content. The image below illustrates the box model:</a:t>
            </a:r>
            <a:endParaRPr sz="4000" dirty="0">
              <a:solidFill>
                <a:srgbClr val="0081CC"/>
              </a:solidFill>
            </a:endParaRPr>
          </a:p>
          <a:p>
            <a:pPr marL="0" lvl="0" indent="0" algn="l" rtl="0">
              <a:spcBef>
                <a:spcPts val="0"/>
              </a:spcBef>
              <a:spcAft>
                <a:spcPts val="0"/>
              </a:spcAft>
              <a:buNone/>
            </a:pPr>
            <a:endParaRPr sz="4000" dirty="0">
              <a:solidFill>
                <a:srgbClr val="0081CC"/>
              </a:solidFill>
            </a:endParaRPr>
          </a:p>
        </p:txBody>
      </p:sp>
      <p:sp>
        <p:nvSpPr>
          <p:cNvPr id="159" name="Google Shape;159;p26"/>
          <p:cNvSpPr txBox="1"/>
          <p:nvPr/>
        </p:nvSpPr>
        <p:spPr>
          <a:xfrm>
            <a:off x="3714525" y="429657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pic>
        <p:nvPicPr>
          <p:cNvPr id="2" name="Picture 1"/>
          <p:cNvPicPr>
            <a:picLocks noChangeAspect="1"/>
          </p:cNvPicPr>
          <p:nvPr/>
        </p:nvPicPr>
        <p:blipFill>
          <a:blip r:embed="rId4">
            <a:duotone>
              <a:schemeClr val="accent1">
                <a:shade val="45000"/>
                <a:satMod val="135000"/>
              </a:schemeClr>
              <a:prstClr val="white"/>
            </a:duotone>
          </a:blip>
          <a:stretch>
            <a:fillRect/>
          </a:stretch>
        </p:blipFill>
        <p:spPr>
          <a:xfrm>
            <a:off x="4378317" y="8061450"/>
            <a:ext cx="14696724" cy="4520285"/>
          </a:xfrm>
          <a:prstGeom prst="rect">
            <a:avLst/>
          </a:prstGeom>
        </p:spPr>
      </p:pic>
    </p:spTree>
    <p:extLst>
      <p:ext uri="{BB962C8B-B14F-4D97-AF65-F5344CB8AC3E}">
        <p14:creationId xmlns:p14="http://schemas.microsoft.com/office/powerpoint/2010/main" val="25811098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9"/>
        <p:cNvGrpSpPr/>
        <p:nvPr/>
      </p:nvGrpSpPr>
      <p:grpSpPr>
        <a:xfrm>
          <a:off x="0" y="0"/>
          <a:ext cx="0" cy="0"/>
          <a:chOff x="0" y="0"/>
          <a:chExt cx="0" cy="0"/>
        </a:xfrm>
      </p:grpSpPr>
      <p:pic>
        <p:nvPicPr>
          <p:cNvPr id="2500" name="Google Shape;2500;p152"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501" name="Google Shape;2501;p15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502" name="Google Shape;2502;p15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503" name="Google Shape;2503;p15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04" name="Google Shape;2504;p15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505" name="Google Shape;2505;p15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06" name="Google Shape;2506;p15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07" name="Google Shape;2507;p15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08" name="Google Shape;2508;p15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09" name="Google Shape;2509;p15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10" name="Google Shape;2510;p15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11" name="Google Shape;2511;p15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12" name="Google Shape;2512;p15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513" name="Google Shape;2513;p152"/>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14" name="Google Shape;2514;p15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515" name="Google Shape;2515;p152"/>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16" name="Google Shape;2516;p15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17" name="Google Shape;2517;p15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518" name="Google Shape;2518;p152"/>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19" name="Google Shape;2519;p15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20" name="Google Shape;2520;p15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21" name="Google Shape;2521;p152"/>
          <p:cNvSpPr txBox="1"/>
          <p:nvPr/>
        </p:nvSpPr>
        <p:spPr>
          <a:xfrm>
            <a:off x="729875" y="2090450"/>
            <a:ext cx="9386400" cy="1139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rgbClr val="FFFC66"/>
                </a:solidFill>
              </a:rPr>
              <a:t>.green-box {</a:t>
            </a:r>
            <a:endParaRPr sz="2800" dirty="0">
              <a:solidFill>
                <a:srgbClr val="FFFC66"/>
              </a:solidFill>
            </a:endParaRPr>
          </a:p>
          <a:p>
            <a:pPr marL="0" lvl="0" indent="0" algn="l" rtl="0">
              <a:spcBef>
                <a:spcPts val="0"/>
              </a:spcBef>
              <a:spcAft>
                <a:spcPts val="0"/>
              </a:spcAft>
              <a:buNone/>
            </a:pPr>
            <a:r>
              <a:rPr lang="en-US" sz="2800" dirty="0">
                <a:solidFill>
                  <a:srgbClr val="FFFC66"/>
                </a:solidFill>
              </a:rPr>
              <a:t>  position: absolute;</a:t>
            </a:r>
            <a:endParaRPr sz="2800" dirty="0">
              <a:solidFill>
                <a:srgbClr val="FFFC66"/>
              </a:solidFill>
            </a:endParaRPr>
          </a:p>
          <a:p>
            <a:pPr marL="0" lvl="0" indent="0" algn="l" rtl="0">
              <a:spcBef>
                <a:spcPts val="0"/>
              </a:spcBef>
              <a:spcAft>
                <a:spcPts val="0"/>
              </a:spcAft>
              <a:buNone/>
            </a:pPr>
            <a:r>
              <a:rPr lang="en-US" sz="2800" dirty="0">
                <a:solidFill>
                  <a:srgbClr val="FFFC66"/>
                </a:solidFill>
              </a:rPr>
              <a:t>  z-index: 2; /* green box will be above black box */</a:t>
            </a:r>
            <a:endParaRPr sz="2800" dirty="0">
              <a:solidFill>
                <a:srgbClr val="FFFC66"/>
              </a:solidFill>
            </a:endParaRPr>
          </a:p>
          <a:p>
            <a:pPr marL="0" lvl="0" indent="0" algn="l" rtl="0">
              <a:spcBef>
                <a:spcPts val="0"/>
              </a:spcBef>
              <a:spcAft>
                <a:spcPts val="0"/>
              </a:spcAft>
              <a:buNone/>
            </a:pPr>
            <a:r>
              <a:rPr lang="en-US" sz="2800" dirty="0">
                <a:solidFill>
                  <a:srgbClr val="FFFC66"/>
                </a:solidFill>
              </a:rPr>
              <a:t>  background: </a:t>
            </a:r>
            <a:r>
              <a:rPr lang="en-US" sz="2800" dirty="0" err="1">
                <a:solidFill>
                  <a:srgbClr val="FFFC66"/>
                </a:solidFill>
              </a:rPr>
              <a:t>lightgreen</a:t>
            </a:r>
            <a:r>
              <a:rPr lang="en-US" sz="2800" dirty="0">
                <a:solidFill>
                  <a:srgbClr val="FFFC66"/>
                </a:solidFill>
              </a:rPr>
              <a:t>;</a:t>
            </a:r>
            <a:endParaRPr sz="2800" dirty="0">
              <a:solidFill>
                <a:srgbClr val="FFFC66"/>
              </a:solidFill>
            </a:endParaRPr>
          </a:p>
          <a:p>
            <a:pPr marL="0" lvl="0" indent="0" algn="l" rtl="0">
              <a:spcBef>
                <a:spcPts val="0"/>
              </a:spcBef>
              <a:spcAft>
                <a:spcPts val="0"/>
              </a:spcAft>
              <a:buNone/>
            </a:pPr>
            <a:r>
              <a:rPr lang="en-US" sz="2800" dirty="0">
                <a:solidFill>
                  <a:srgbClr val="FFFC66"/>
                </a:solidFill>
              </a:rPr>
              <a:t>  width: 35%;</a:t>
            </a:r>
            <a:endParaRPr sz="2800" dirty="0">
              <a:solidFill>
                <a:srgbClr val="FFFC66"/>
              </a:solidFill>
            </a:endParaRPr>
          </a:p>
          <a:p>
            <a:pPr marL="0" lvl="0" indent="0" algn="l" rtl="0">
              <a:spcBef>
                <a:spcPts val="0"/>
              </a:spcBef>
              <a:spcAft>
                <a:spcPts val="0"/>
              </a:spcAft>
              <a:buNone/>
            </a:pPr>
            <a:r>
              <a:rPr lang="en-US" sz="2800" dirty="0">
                <a:solidFill>
                  <a:srgbClr val="FFFC66"/>
                </a:solidFill>
              </a:rPr>
              <a:t>  left: 270px;</a:t>
            </a:r>
            <a:endParaRPr sz="2800" dirty="0">
              <a:solidFill>
                <a:srgbClr val="FFFC66"/>
              </a:solidFill>
            </a:endParaRPr>
          </a:p>
          <a:p>
            <a:pPr marL="0" lvl="0" indent="0" algn="l" rtl="0">
              <a:spcBef>
                <a:spcPts val="0"/>
              </a:spcBef>
              <a:spcAft>
                <a:spcPts val="0"/>
              </a:spcAft>
              <a:buNone/>
            </a:pPr>
            <a:r>
              <a:rPr lang="en-US" sz="2800" dirty="0">
                <a:solidFill>
                  <a:srgbClr val="FFFC66"/>
                </a:solidFill>
              </a:rPr>
              <a:t>  top: -15px;</a:t>
            </a:r>
            <a:endParaRPr sz="2800" dirty="0">
              <a:solidFill>
                <a:srgbClr val="FFFC66"/>
              </a:solidFill>
            </a:endParaRPr>
          </a:p>
          <a:p>
            <a:pPr marL="0" lvl="0" indent="0" algn="l" rtl="0">
              <a:spcBef>
                <a:spcPts val="0"/>
              </a:spcBef>
              <a:spcAft>
                <a:spcPts val="0"/>
              </a:spcAft>
              <a:buNone/>
            </a:pPr>
            <a:r>
              <a:rPr lang="en-US" sz="2800" dirty="0">
                <a:solidFill>
                  <a:srgbClr val="FFFC66"/>
                </a:solidFill>
              </a:rPr>
              <a:t>  height: 100px;</a:t>
            </a:r>
            <a:endParaRPr sz="2800" dirty="0">
              <a:solidFill>
                <a:srgbClr val="FFFC66"/>
              </a:solidFill>
            </a:endParaRPr>
          </a:p>
          <a:p>
            <a:pPr marL="0" lvl="0" indent="0" algn="l" rtl="0">
              <a:spcBef>
                <a:spcPts val="0"/>
              </a:spcBef>
              <a:spcAft>
                <a:spcPts val="0"/>
              </a:spcAft>
              <a:buNone/>
            </a:pPr>
            <a:r>
              <a:rPr lang="en-US" sz="2800" dirty="0">
                <a:solidFill>
                  <a:srgbClr val="FFFC66"/>
                </a:solidFill>
              </a:rPr>
              <a:t>}</a:t>
            </a:r>
            <a:endParaRPr sz="2800" dirty="0">
              <a:solidFill>
                <a:srgbClr val="FFFC66"/>
              </a:solidFill>
            </a:endParaRPr>
          </a:p>
          <a:p>
            <a:pPr marL="0" lvl="0" indent="0" algn="l" rtl="0">
              <a:spcBef>
                <a:spcPts val="0"/>
              </a:spcBef>
              <a:spcAft>
                <a:spcPts val="0"/>
              </a:spcAft>
              <a:buNone/>
            </a:pPr>
            <a:r>
              <a:rPr lang="en-US" sz="2800" dirty="0">
                <a:solidFill>
                  <a:srgbClr val="FFFC66"/>
                </a:solidFill>
              </a:rPr>
              <a:t>&lt;/style&gt;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&lt;/head&gt;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&lt;body&gt;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&lt;h1&gt;Z-index Example&lt;/h1&gt;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&lt;p&gt;An element with greater stack order is always above an element with a lower stack order.&lt;/p&gt;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&lt;div class="container"&gt;</a:t>
            </a:r>
            <a:endParaRPr sz="2800" dirty="0">
              <a:solidFill>
                <a:srgbClr val="FFFC66"/>
              </a:solidFill>
            </a:endParaRPr>
          </a:p>
          <a:p>
            <a:pPr marL="0" lvl="0" indent="0" algn="l" rtl="0">
              <a:spcBef>
                <a:spcPts val="0"/>
              </a:spcBef>
              <a:spcAft>
                <a:spcPts val="0"/>
              </a:spcAft>
              <a:buNone/>
            </a:pPr>
            <a:r>
              <a:rPr lang="en-US" sz="2800" dirty="0">
                <a:solidFill>
                  <a:srgbClr val="FFFC66"/>
                </a:solidFill>
              </a:rPr>
              <a:t>  &lt;div class="black-box"&gt;Black box (z-index: 1)&lt;/div&gt;</a:t>
            </a:r>
            <a:endParaRPr sz="2800" dirty="0">
              <a:solidFill>
                <a:srgbClr val="FFFC66"/>
              </a:solidFill>
            </a:endParaRPr>
          </a:p>
          <a:p>
            <a:pPr marL="0" lvl="0" indent="0" algn="l" rtl="0">
              <a:spcBef>
                <a:spcPts val="0"/>
              </a:spcBef>
              <a:spcAft>
                <a:spcPts val="0"/>
              </a:spcAft>
              <a:buNone/>
            </a:pPr>
            <a:r>
              <a:rPr lang="en-US" sz="2800" dirty="0">
                <a:solidFill>
                  <a:srgbClr val="FFFC66"/>
                </a:solidFill>
              </a:rPr>
              <a:t>  &lt;div class="gray-box"&gt;Gray box (z-index: 3)&lt;/div&gt;</a:t>
            </a:r>
            <a:endParaRPr sz="2800" dirty="0">
              <a:solidFill>
                <a:srgbClr val="FFFC66"/>
              </a:solidFill>
            </a:endParaRPr>
          </a:p>
          <a:p>
            <a:pPr marL="0" lvl="0" indent="0" algn="l" rtl="0">
              <a:spcBef>
                <a:spcPts val="0"/>
              </a:spcBef>
              <a:spcAft>
                <a:spcPts val="0"/>
              </a:spcAft>
              <a:buNone/>
            </a:pPr>
            <a:r>
              <a:rPr lang="en-US" sz="2800" dirty="0">
                <a:solidFill>
                  <a:srgbClr val="FFFC66"/>
                </a:solidFill>
              </a:rPr>
              <a:t>  &lt;div class="green-box"&gt;Green box (z-index: 2)&lt;/div&gt;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&lt;/div&gt;</a:t>
            </a:r>
            <a:endParaRPr sz="2800" dirty="0">
              <a:solidFill>
                <a:srgbClr val="FFFC66"/>
              </a:solidFill>
            </a:endParaRPr>
          </a:p>
          <a:p>
            <a:pPr marL="0" lvl="0" indent="0" algn="l" rtl="0">
              <a:spcBef>
                <a:spcPts val="0"/>
              </a:spcBef>
              <a:spcAft>
                <a:spcPts val="0"/>
              </a:spcAft>
              <a:buNone/>
            </a:pPr>
            <a:endParaRPr sz="2800" dirty="0">
              <a:solidFill>
                <a:srgbClr val="FFFC66"/>
              </a:solidFill>
            </a:endParaRPr>
          </a:p>
          <a:p>
            <a:pPr marL="0" lvl="0" indent="0" algn="l" rtl="0">
              <a:spcBef>
                <a:spcPts val="0"/>
              </a:spcBef>
              <a:spcAft>
                <a:spcPts val="0"/>
              </a:spcAft>
              <a:buNone/>
            </a:pPr>
            <a:r>
              <a:rPr lang="en-US" sz="2800" dirty="0">
                <a:solidFill>
                  <a:srgbClr val="FFFC66"/>
                </a:solidFill>
              </a:rPr>
              <a:t>&lt;/body&gt;</a:t>
            </a:r>
            <a:endParaRPr sz="2800" dirty="0">
              <a:solidFill>
                <a:srgbClr val="FFFC66"/>
              </a:solidFill>
            </a:endParaRPr>
          </a:p>
          <a:p>
            <a:pPr marL="0" lvl="0" indent="0" algn="l" rtl="0">
              <a:spcBef>
                <a:spcPts val="0"/>
              </a:spcBef>
              <a:spcAft>
                <a:spcPts val="0"/>
              </a:spcAft>
              <a:buNone/>
            </a:pPr>
            <a:r>
              <a:rPr lang="en-US" sz="2800" dirty="0">
                <a:solidFill>
                  <a:srgbClr val="FFFC66"/>
                </a:solidFill>
              </a:rPr>
              <a:t>&lt;/html&gt;</a:t>
            </a:r>
            <a:endParaRPr dirty="0">
              <a:solidFill>
                <a:srgbClr val="FFFC66"/>
              </a:solidFill>
              <a:latin typeface="Helvetica Neue"/>
              <a:ea typeface="Helvetica Neue"/>
              <a:cs typeface="Helvetica Neue"/>
              <a:sym typeface="Helvetica Neue"/>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25"/>
        <p:cNvGrpSpPr/>
        <p:nvPr/>
      </p:nvGrpSpPr>
      <p:grpSpPr>
        <a:xfrm>
          <a:off x="0" y="0"/>
          <a:ext cx="0" cy="0"/>
          <a:chOff x="0" y="0"/>
          <a:chExt cx="0" cy="0"/>
        </a:xfrm>
      </p:grpSpPr>
      <p:pic>
        <p:nvPicPr>
          <p:cNvPr id="2526" name="Google Shape;2526;p153"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527" name="Google Shape;2527;p15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528" name="Google Shape;2528;p15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529" name="Google Shape;2529;p15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30" name="Google Shape;2530;p15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531" name="Google Shape;2531;p15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32" name="Google Shape;2532;p15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3" name="Google Shape;2533;p15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4" name="Google Shape;2534;p15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5" name="Google Shape;2535;p15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6" name="Google Shape;2536;p15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7" name="Google Shape;2537;p15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38" name="Google Shape;2538;p15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539" name="Google Shape;2539;p153"/>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40" name="Google Shape;2540;p15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541" name="Google Shape;2541;p153"/>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42" name="Google Shape;2542;p15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43" name="Google Shape;2543;p15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544" name="Google Shape;2544;p153"/>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45" name="Google Shape;2545;p15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46" name="Google Shape;2546;p15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47" name="Google Shape;2547;p15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2548" name="Google Shape;2548;p153"/>
          <p:cNvPicPr preferRelativeResize="0"/>
          <p:nvPr/>
        </p:nvPicPr>
        <p:blipFill>
          <a:blip r:embed="rId4">
            <a:alphaModFix/>
          </a:blip>
          <a:stretch>
            <a:fillRect/>
          </a:stretch>
        </p:blipFill>
        <p:spPr>
          <a:xfrm>
            <a:off x="2743200" y="3000100"/>
            <a:ext cx="19665100" cy="9922675"/>
          </a:xfrm>
          <a:prstGeom prst="rect">
            <a:avLst/>
          </a:prstGeom>
          <a:noFill/>
          <a:ln>
            <a:noFill/>
          </a:ln>
        </p:spPr>
      </p:pic>
      <p:sp>
        <p:nvSpPr>
          <p:cNvPr id="2549" name="Google Shape;2549;p153"/>
          <p:cNvSpPr txBox="1"/>
          <p:nvPr/>
        </p:nvSpPr>
        <p:spPr>
          <a:xfrm>
            <a:off x="760175" y="1454225"/>
            <a:ext cx="79653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Verdana"/>
                <a:ea typeface="Verdana"/>
                <a:cs typeface="Verdana"/>
                <a:sym typeface="Verdana"/>
              </a:rPr>
              <a:t>Output:</a:t>
            </a:r>
            <a:endParaRPr>
              <a:solidFill>
                <a:srgbClr val="0081CC"/>
              </a:solidFill>
              <a:latin typeface="Helvetica Neue"/>
              <a:ea typeface="Helvetica Neue"/>
              <a:cs typeface="Helvetica Neue"/>
              <a:sym typeface="Helvetica Neue"/>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3"/>
        <p:cNvGrpSpPr/>
        <p:nvPr/>
      </p:nvGrpSpPr>
      <p:grpSpPr>
        <a:xfrm>
          <a:off x="0" y="0"/>
          <a:ext cx="0" cy="0"/>
          <a:chOff x="0" y="0"/>
          <a:chExt cx="0" cy="0"/>
        </a:xfrm>
      </p:grpSpPr>
      <p:pic>
        <p:nvPicPr>
          <p:cNvPr id="2554" name="Google Shape;2554;p154"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555" name="Google Shape;2555;p15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556" name="Google Shape;2556;p15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557" name="Google Shape;2557;p15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58" name="Google Shape;2558;p15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559" name="Google Shape;2559;p15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60" name="Google Shape;2560;p15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1" name="Google Shape;2561;p15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2" name="Google Shape;2562;p15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3" name="Google Shape;2563;p15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4" name="Google Shape;2564;p15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5" name="Google Shape;2565;p15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6" name="Google Shape;2566;p15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567" name="Google Shape;2567;p154"/>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68" name="Google Shape;2568;p15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569" name="Google Shape;2569;p154"/>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70" name="Google Shape;2570;p15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71" name="Google Shape;2571;p15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572" name="Google Shape;2572;p154"/>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73" name="Google Shape;2573;p15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74" name="Google Shape;2574;p15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75" name="Google Shape;2575;p15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576" name="Google Shape;2576;p154"/>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2577" name="Google Shape;2577;p154"/>
          <p:cNvPicPr preferRelativeResize="0"/>
          <p:nvPr/>
        </p:nvPicPr>
        <p:blipFill>
          <a:blip r:embed="rId4">
            <a:alphaModFix/>
          </a:blip>
          <a:stretch>
            <a:fillRect/>
          </a:stretch>
        </p:blipFill>
        <p:spPr>
          <a:xfrm>
            <a:off x="3079225" y="2085700"/>
            <a:ext cx="16004675" cy="103385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81"/>
        <p:cNvGrpSpPr/>
        <p:nvPr/>
      </p:nvGrpSpPr>
      <p:grpSpPr>
        <a:xfrm>
          <a:off x="0" y="0"/>
          <a:ext cx="0" cy="0"/>
          <a:chOff x="0" y="0"/>
          <a:chExt cx="0" cy="0"/>
        </a:xfrm>
      </p:grpSpPr>
      <p:pic>
        <p:nvPicPr>
          <p:cNvPr id="2582" name="Google Shape;2582;p155"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583" name="Google Shape;2583;p15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584" name="Google Shape;2584;p15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585" name="Google Shape;2585;p15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dirty="0">
                <a:solidFill>
                  <a:schemeClr val="lt1"/>
                </a:solidFill>
                <a:latin typeface="Verdana"/>
                <a:ea typeface="Verdana"/>
                <a:cs typeface="Verdana"/>
                <a:sym typeface="Verdana"/>
              </a:rPr>
              <a:t>Box-Shadow</a:t>
            </a:r>
            <a:endParaRPr sz="100" dirty="0">
              <a:solidFill>
                <a:schemeClr val="lt1"/>
              </a:solidFill>
              <a:latin typeface="Helvetica Neue"/>
              <a:ea typeface="Helvetica Neue"/>
              <a:cs typeface="Helvetica Neue"/>
              <a:sym typeface="Helvetica Neue"/>
            </a:endParaRPr>
          </a:p>
        </p:txBody>
      </p:sp>
      <p:sp>
        <p:nvSpPr>
          <p:cNvPr id="2586" name="Google Shape;2586;p15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587" name="Google Shape;2587;p15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88" name="Google Shape;2588;p15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89" name="Google Shape;2589;p15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0" name="Google Shape;2590;p15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1" name="Google Shape;2591;p15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2" name="Google Shape;2592;p15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3" name="Google Shape;2593;p15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4" name="Google Shape;2594;p15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595" name="Google Shape;2595;p155"/>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96" name="Google Shape;2596;p15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597" name="Google Shape;2597;p155"/>
          <p:cNvSpPr txBox="1"/>
          <p:nvPr/>
        </p:nvSpPr>
        <p:spPr>
          <a:xfrm>
            <a:off x="730825" y="2518525"/>
            <a:ext cx="20289300" cy="1088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dirty="0">
                <a:solidFill>
                  <a:schemeClr val="accent1"/>
                </a:solidFill>
              </a:rPr>
              <a:t>The box-shadow property in CSS is used to give a shadow-like effect to the frames of an element. The multiple effects can be applied to the element’s frame which is separated by the comma. The box-shadow can be described using X and Y offsets relative to the element, blur and spread radius, and color.</a:t>
            </a: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r>
              <a:rPr lang="en-US" sz="3300" dirty="0">
                <a:solidFill>
                  <a:schemeClr val="accent1"/>
                </a:solidFill>
              </a:rPr>
              <a:t>Syntax:</a:t>
            </a: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r>
              <a:rPr lang="en-US" sz="3300" dirty="0">
                <a:solidFill>
                  <a:schemeClr val="accent1"/>
                </a:solidFill>
              </a:rPr>
              <a:t>box-shadow: h-offset v-offset blur spread color |</a:t>
            </a:r>
            <a:r>
              <a:rPr lang="en-US" sz="3300" dirty="0" err="1">
                <a:solidFill>
                  <a:schemeClr val="accent1"/>
                </a:solidFill>
              </a:rPr>
              <a:t>none|inset|initial</a:t>
            </a:r>
            <a:r>
              <a:rPr lang="en-US" sz="3300" dirty="0">
                <a:solidFill>
                  <a:schemeClr val="accent1"/>
                </a:solidFill>
              </a:rPr>
              <a:t>|</a:t>
            </a:r>
            <a:endParaRPr sz="3300" dirty="0">
              <a:solidFill>
                <a:schemeClr val="accent1"/>
              </a:solidFill>
            </a:endParaRPr>
          </a:p>
          <a:p>
            <a:pPr marL="0" lvl="0" indent="0" algn="l" rtl="0">
              <a:spcBef>
                <a:spcPts val="0"/>
              </a:spcBef>
              <a:spcAft>
                <a:spcPts val="0"/>
              </a:spcAft>
              <a:buNone/>
            </a:pPr>
            <a:r>
              <a:rPr lang="en-US" sz="3300" dirty="0">
                <a:solidFill>
                  <a:schemeClr val="accent1"/>
                </a:solidFill>
              </a:rPr>
              <a:t>inherit;</a:t>
            </a:r>
            <a:endParaRPr sz="3300" dirty="0">
              <a:solidFill>
                <a:schemeClr val="accent1"/>
              </a:solidFill>
            </a:endParaRPr>
          </a:p>
          <a:p>
            <a:pPr marL="0" lvl="0" indent="0" algn="l" rtl="0">
              <a:spcBef>
                <a:spcPts val="0"/>
              </a:spcBef>
              <a:spcAft>
                <a:spcPts val="0"/>
              </a:spcAft>
              <a:buNone/>
            </a:pPr>
            <a:r>
              <a:rPr lang="en-US" sz="3300" dirty="0">
                <a:solidFill>
                  <a:schemeClr val="accent1"/>
                </a:solidFill>
              </a:rPr>
              <a:t>Default Value : Its default value is none. </a:t>
            </a: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r>
              <a:rPr lang="en-US" sz="3300" dirty="0">
                <a:solidFill>
                  <a:schemeClr val="accent1"/>
                </a:solidFill>
              </a:rPr>
              <a:t>Property Value:  All the properties are described well with the example below.</a:t>
            </a: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r>
              <a:rPr lang="en-US" sz="3300" dirty="0">
                <a:solidFill>
                  <a:schemeClr val="accent1"/>
                </a:solidFill>
              </a:rPr>
              <a:t>h-offset: It is required to set the position of the shadow horizontally. The positive value is used to set the shadow on the right side of the box and a negative value is used to set the shadow on the left side of the box.</a:t>
            </a:r>
            <a:endParaRPr sz="3300" dirty="0">
              <a:solidFill>
                <a:schemeClr val="accent1"/>
              </a:solidFill>
            </a:endParaRPr>
          </a:p>
          <a:p>
            <a:pPr marL="0" lvl="0" indent="0" algn="l" rtl="0">
              <a:spcBef>
                <a:spcPts val="0"/>
              </a:spcBef>
              <a:spcAft>
                <a:spcPts val="0"/>
              </a:spcAft>
              <a:buNone/>
            </a:pPr>
            <a:r>
              <a:rPr lang="en-US" sz="3300" dirty="0">
                <a:solidFill>
                  <a:schemeClr val="accent1"/>
                </a:solidFill>
              </a:rPr>
              <a:t>v-offset: It is required to set the position of shadow value vertically. The positive value is used to set the shadow below to the box and a negative value is used to set the shadow above the box.</a:t>
            </a:r>
            <a:endParaRPr sz="3300" dirty="0">
              <a:solidFill>
                <a:schemeClr val="accent1"/>
              </a:solidFill>
            </a:endParaRPr>
          </a:p>
          <a:p>
            <a:pPr marL="0" lvl="0" indent="0" algn="l" rtl="0">
              <a:spcBef>
                <a:spcPts val="0"/>
              </a:spcBef>
              <a:spcAft>
                <a:spcPts val="0"/>
              </a:spcAft>
              <a:buNone/>
            </a:pPr>
            <a:r>
              <a:rPr lang="en-US" sz="3300" dirty="0">
                <a:solidFill>
                  <a:schemeClr val="accent1"/>
                </a:solidFill>
              </a:rPr>
              <a:t>blur: It is an optional attribute, the work of this attribute is to blur the shadow of the box.</a:t>
            </a: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endParaRPr sz="3300" dirty="0">
              <a:solidFill>
                <a:schemeClr val="accent1"/>
              </a:solidFill>
            </a:endParaRPr>
          </a:p>
          <a:p>
            <a:pPr marL="0" lvl="0" indent="0" algn="l" rtl="0">
              <a:spcBef>
                <a:spcPts val="0"/>
              </a:spcBef>
              <a:spcAft>
                <a:spcPts val="0"/>
              </a:spcAft>
              <a:buNone/>
            </a:pPr>
            <a:r>
              <a:rPr lang="en-US" sz="3500" dirty="0">
                <a:solidFill>
                  <a:schemeClr val="accent1"/>
                </a:solidFill>
              </a:rPr>
              <a:t>box-shadow: h-offset v-offset blur;</a:t>
            </a:r>
            <a:endParaRPr sz="3500" dirty="0">
              <a:solidFill>
                <a:schemeClr val="accent1"/>
              </a:solidFill>
            </a:endParaRPr>
          </a:p>
        </p:txBody>
      </p:sp>
      <p:sp>
        <p:nvSpPr>
          <p:cNvPr id="2598" name="Google Shape;2598;p15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99" name="Google Shape;2599;p15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600" name="Google Shape;2600;p155"/>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01" name="Google Shape;2601;p15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02" name="Google Shape;2602;p15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03" name="Google Shape;2603;p15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04" name="Google Shape;2604;p155"/>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8"/>
        <p:cNvGrpSpPr/>
        <p:nvPr/>
      </p:nvGrpSpPr>
      <p:grpSpPr>
        <a:xfrm>
          <a:off x="0" y="0"/>
          <a:ext cx="0" cy="0"/>
          <a:chOff x="0" y="0"/>
          <a:chExt cx="0" cy="0"/>
        </a:xfrm>
      </p:grpSpPr>
      <p:pic>
        <p:nvPicPr>
          <p:cNvPr id="2609" name="Google Shape;2609;p156"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610" name="Google Shape;2610;p15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611" name="Google Shape;2611;p15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12" name="Google Shape;2612;p15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dirty="0">
                <a:solidFill>
                  <a:schemeClr val="lt1"/>
                </a:solidFill>
                <a:latin typeface="Verdana"/>
                <a:ea typeface="Verdana"/>
                <a:cs typeface="Verdana"/>
                <a:sym typeface="Verdana"/>
              </a:rPr>
              <a:t>Box-Shadow</a:t>
            </a:r>
            <a:endParaRPr sz="100" dirty="0">
              <a:solidFill>
                <a:schemeClr val="lt1"/>
              </a:solidFill>
              <a:latin typeface="Helvetica Neue"/>
              <a:ea typeface="Helvetica Neue"/>
              <a:cs typeface="Helvetica Neue"/>
              <a:sym typeface="Helvetica Neue"/>
            </a:endParaRPr>
          </a:p>
        </p:txBody>
      </p:sp>
      <p:sp>
        <p:nvSpPr>
          <p:cNvPr id="2613" name="Google Shape;2613;p15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614" name="Google Shape;2614;p15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15" name="Google Shape;2615;p15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16" name="Google Shape;2616;p15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17" name="Google Shape;2617;p15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18" name="Google Shape;2618;p15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19" name="Google Shape;2619;p15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20" name="Google Shape;2620;p15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21" name="Google Shape;2621;p15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622" name="Google Shape;2622;p156"/>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23" name="Google Shape;2623;p15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624" name="Google Shape;2624;p156"/>
          <p:cNvSpPr txBox="1"/>
          <p:nvPr/>
        </p:nvSpPr>
        <p:spPr>
          <a:xfrm>
            <a:off x="1035625" y="1908925"/>
            <a:ext cx="6075000" cy="1249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rgbClr val="FFFC66"/>
                </a:solidFill>
              </a:rPr>
              <a:t>&lt;!DOCTYPE html&gt;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&lt;html&gt;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&lt;head&gt;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&lt;style&gt;</a:t>
            </a:r>
            <a:endParaRPr sz="3200" dirty="0">
              <a:solidFill>
                <a:srgbClr val="FFFC66"/>
              </a:solidFill>
            </a:endParaRPr>
          </a:p>
          <a:p>
            <a:pPr marL="0" lvl="0" indent="0" algn="l" rtl="0">
              <a:spcBef>
                <a:spcPts val="0"/>
              </a:spcBef>
              <a:spcAft>
                <a:spcPts val="0"/>
              </a:spcAft>
              <a:buNone/>
            </a:pPr>
            <a:r>
              <a:rPr lang="en-US" sz="3200" dirty="0">
                <a:solidFill>
                  <a:srgbClr val="FFFC66"/>
                </a:solidFill>
              </a:rPr>
              <a:t>body{</a:t>
            </a:r>
            <a:endParaRPr sz="3200" dirty="0">
              <a:solidFill>
                <a:srgbClr val="FFFC66"/>
              </a:solidFill>
            </a:endParaRPr>
          </a:p>
          <a:p>
            <a:pPr marL="0" lvl="0" indent="0" algn="l" rtl="0">
              <a:spcBef>
                <a:spcPts val="0"/>
              </a:spcBef>
              <a:spcAft>
                <a:spcPts val="0"/>
              </a:spcAft>
              <a:buNone/>
            </a:pPr>
            <a:r>
              <a:rPr lang="en-US" sz="3200" dirty="0" err="1">
                <a:solidFill>
                  <a:srgbClr val="FFFC66"/>
                </a:solidFill>
              </a:rPr>
              <a:t>background:black</a:t>
            </a:r>
            <a:r>
              <a:rPr lang="en-US" sz="3200" dirty="0">
                <a:solidFill>
                  <a:srgbClr val="FFFC66"/>
                </a:solidFill>
              </a:rPr>
              <a:t>;</a:t>
            </a:r>
            <a:endParaRPr sz="3200" dirty="0">
              <a:solidFill>
                <a:srgbClr val="FFFC66"/>
              </a:solidFill>
            </a:endParaRPr>
          </a:p>
          <a:p>
            <a:pPr marL="0" lvl="0" indent="0" algn="l" rtl="0">
              <a:spcBef>
                <a:spcPts val="0"/>
              </a:spcBef>
              <a:spcAft>
                <a:spcPts val="0"/>
              </a:spcAft>
              <a:buNone/>
            </a:pPr>
            <a:r>
              <a:rPr lang="en-US" sz="3200" dirty="0" err="1">
                <a:solidFill>
                  <a:srgbClr val="FFFC66"/>
                </a:solidFill>
              </a:rPr>
              <a:t>color:white</a:t>
            </a:r>
            <a:endParaRPr sz="3200" dirty="0">
              <a:solidFill>
                <a:srgbClr val="FFFC66"/>
              </a:solidFill>
            </a:endParaRPr>
          </a:p>
          <a:p>
            <a:pPr marL="0" lvl="0" indent="0" algn="l" rtl="0">
              <a:spcBef>
                <a:spcPts val="0"/>
              </a:spcBef>
              <a:spcAft>
                <a:spcPts val="0"/>
              </a:spcAft>
              <a:buNone/>
            </a:pPr>
            <a:r>
              <a:rPr lang="en-US" sz="3200" dirty="0">
                <a:solidFill>
                  <a:srgbClr val="FFFC66"/>
                </a:solidFill>
              </a:rPr>
              <a:t>}</a:t>
            </a:r>
            <a:endParaRPr sz="3200" dirty="0">
              <a:solidFill>
                <a:srgbClr val="FFFC66"/>
              </a:solidFill>
            </a:endParaRPr>
          </a:p>
          <a:p>
            <a:pPr marL="0" lvl="0" indent="0" algn="l" rtl="0">
              <a:spcBef>
                <a:spcPts val="0"/>
              </a:spcBef>
              <a:spcAft>
                <a:spcPts val="0"/>
              </a:spcAft>
              <a:buNone/>
            </a:pPr>
            <a:r>
              <a:rPr lang="en-US" sz="3200" dirty="0">
                <a:solidFill>
                  <a:srgbClr val="FFFC66"/>
                </a:solidFill>
              </a:rPr>
              <a:t>#example1 {</a:t>
            </a:r>
            <a:endParaRPr sz="3200" dirty="0">
              <a:solidFill>
                <a:srgbClr val="FFFC66"/>
              </a:solidFill>
            </a:endParaRPr>
          </a:p>
          <a:p>
            <a:pPr marL="0" lvl="0" indent="0" algn="l" rtl="0">
              <a:spcBef>
                <a:spcPts val="0"/>
              </a:spcBef>
              <a:spcAft>
                <a:spcPts val="0"/>
              </a:spcAft>
              <a:buNone/>
            </a:pPr>
            <a:r>
              <a:rPr lang="en-US" sz="3200" dirty="0">
                <a:solidFill>
                  <a:srgbClr val="FFFC66"/>
                </a:solidFill>
              </a:rPr>
              <a:t>  border: 1px solid;</a:t>
            </a:r>
            <a:endParaRPr sz="3200" dirty="0">
              <a:solidFill>
                <a:srgbClr val="FFFC66"/>
              </a:solidFill>
            </a:endParaRPr>
          </a:p>
          <a:p>
            <a:pPr marL="0" lvl="0" indent="0" algn="l" rtl="0">
              <a:spcBef>
                <a:spcPts val="0"/>
              </a:spcBef>
              <a:spcAft>
                <a:spcPts val="0"/>
              </a:spcAft>
              <a:buNone/>
            </a:pPr>
            <a:r>
              <a:rPr lang="en-US" sz="3200" dirty="0">
                <a:solidFill>
                  <a:srgbClr val="FFFC66"/>
                </a:solidFill>
              </a:rPr>
              <a:t>  padding: 10px;</a:t>
            </a:r>
            <a:endParaRPr sz="3200" dirty="0">
              <a:solidFill>
                <a:srgbClr val="FFFC66"/>
              </a:solidFill>
            </a:endParaRPr>
          </a:p>
          <a:p>
            <a:pPr marL="0" lvl="0" indent="0" algn="l" rtl="0">
              <a:spcBef>
                <a:spcPts val="0"/>
              </a:spcBef>
              <a:spcAft>
                <a:spcPts val="0"/>
              </a:spcAft>
              <a:buNone/>
            </a:pPr>
            <a:r>
              <a:rPr lang="en-US" sz="3200" dirty="0">
                <a:solidFill>
                  <a:srgbClr val="FFFC66"/>
                </a:solidFill>
              </a:rPr>
              <a:t>  box-shadow: 5px 10px;</a:t>
            </a:r>
            <a:endParaRPr sz="3200" dirty="0">
              <a:solidFill>
                <a:srgbClr val="FFFC66"/>
              </a:solidFill>
            </a:endParaRPr>
          </a:p>
          <a:p>
            <a:pPr marL="0" lvl="0" indent="0" algn="l" rtl="0">
              <a:spcBef>
                <a:spcPts val="0"/>
              </a:spcBef>
              <a:spcAft>
                <a:spcPts val="0"/>
              </a:spcAft>
              <a:buNone/>
            </a:pPr>
            <a:r>
              <a:rPr lang="en-US" sz="3200" dirty="0">
                <a:solidFill>
                  <a:srgbClr val="FFFC66"/>
                </a:solidFill>
              </a:rPr>
              <a: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#example2 {</a:t>
            </a:r>
            <a:endParaRPr sz="3200" dirty="0">
              <a:solidFill>
                <a:srgbClr val="FFFC66"/>
              </a:solidFill>
            </a:endParaRPr>
          </a:p>
          <a:p>
            <a:pPr marL="0" lvl="0" indent="0" algn="l" rtl="0">
              <a:spcBef>
                <a:spcPts val="0"/>
              </a:spcBef>
              <a:spcAft>
                <a:spcPts val="0"/>
              </a:spcAft>
              <a:buNone/>
            </a:pPr>
            <a:r>
              <a:rPr lang="en-US" sz="3200" dirty="0">
                <a:solidFill>
                  <a:srgbClr val="FFFC66"/>
                </a:solidFill>
              </a:rPr>
              <a:t>  border: 1px solid;</a:t>
            </a:r>
            <a:endParaRPr sz="3200" dirty="0">
              <a:solidFill>
                <a:srgbClr val="FFFC66"/>
              </a:solidFill>
            </a:endParaRPr>
          </a:p>
          <a:p>
            <a:pPr marL="0" lvl="0" indent="0" algn="l" rtl="0">
              <a:spcBef>
                <a:spcPts val="0"/>
              </a:spcBef>
              <a:spcAft>
                <a:spcPts val="0"/>
              </a:spcAft>
              <a:buNone/>
            </a:pPr>
            <a:r>
              <a:rPr lang="en-US" sz="3200" dirty="0">
                <a:solidFill>
                  <a:srgbClr val="FFFC66"/>
                </a:solidFill>
              </a:rPr>
              <a:t>  padding: 10px;</a:t>
            </a:r>
            <a:endParaRPr sz="3200" dirty="0">
              <a:solidFill>
                <a:srgbClr val="FFFC66"/>
              </a:solidFill>
            </a:endParaRPr>
          </a:p>
          <a:p>
            <a:pPr marL="0" lvl="0" indent="0" algn="l" rtl="0">
              <a:spcBef>
                <a:spcPts val="0"/>
              </a:spcBef>
              <a:spcAft>
                <a:spcPts val="0"/>
              </a:spcAft>
              <a:buNone/>
            </a:pPr>
            <a:r>
              <a:rPr lang="en-US" sz="3200" dirty="0">
                <a:solidFill>
                  <a:srgbClr val="FFFC66"/>
                </a:solidFill>
              </a:rPr>
              <a:t>  box-shadow: 5px 10px #888888;</a:t>
            </a:r>
            <a:endParaRPr sz="3200" dirty="0">
              <a:solidFill>
                <a:srgbClr val="FFFC66"/>
              </a:solidFill>
            </a:endParaRPr>
          </a:p>
          <a:p>
            <a:pPr marL="0" lvl="0" indent="0" algn="l" rtl="0">
              <a:spcBef>
                <a:spcPts val="0"/>
              </a:spcBef>
              <a:spcAft>
                <a:spcPts val="0"/>
              </a:spcAft>
              <a:buNone/>
            </a:pPr>
            <a:r>
              <a:rPr lang="en-US" sz="3200" dirty="0">
                <a:solidFill>
                  <a:srgbClr val="FFFC66"/>
                </a:solidFill>
              </a:rPr>
              <a: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&lt;/style&gt;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endParaRPr sz="3200" dirty="0">
              <a:solidFill>
                <a:schemeClr val="accent1"/>
              </a:solidFill>
            </a:endParaRPr>
          </a:p>
        </p:txBody>
      </p:sp>
      <p:sp>
        <p:nvSpPr>
          <p:cNvPr id="2625" name="Google Shape;2625;p15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26" name="Google Shape;2626;p156"/>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627" name="Google Shape;2627;p156"/>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28" name="Google Shape;2628;p15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29" name="Google Shape;2629;p15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30" name="Google Shape;2630;p156"/>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31" name="Google Shape;2631;p156"/>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5"/>
        <p:cNvGrpSpPr/>
        <p:nvPr/>
      </p:nvGrpSpPr>
      <p:grpSpPr>
        <a:xfrm>
          <a:off x="0" y="0"/>
          <a:ext cx="0" cy="0"/>
          <a:chOff x="0" y="0"/>
          <a:chExt cx="0" cy="0"/>
        </a:xfrm>
      </p:grpSpPr>
      <p:pic>
        <p:nvPicPr>
          <p:cNvPr id="2636" name="Google Shape;2636;p157"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637" name="Google Shape;2637;p15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638" name="Google Shape;2638;p15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39" name="Google Shape;2639;p15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dirty="0">
                <a:solidFill>
                  <a:schemeClr val="lt1"/>
                </a:solidFill>
                <a:latin typeface="Verdana"/>
                <a:ea typeface="Verdana"/>
                <a:cs typeface="Verdana"/>
                <a:sym typeface="Verdana"/>
              </a:rPr>
              <a:t>Box-Shadow</a:t>
            </a:r>
            <a:endParaRPr sz="100" dirty="0">
              <a:solidFill>
                <a:schemeClr val="lt1"/>
              </a:solidFill>
              <a:latin typeface="Helvetica Neue"/>
              <a:ea typeface="Helvetica Neue"/>
              <a:cs typeface="Helvetica Neue"/>
              <a:sym typeface="Helvetica Neue"/>
            </a:endParaRPr>
          </a:p>
        </p:txBody>
      </p:sp>
      <p:sp>
        <p:nvSpPr>
          <p:cNvPr id="2640" name="Google Shape;2640;p15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641" name="Google Shape;2641;p15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42" name="Google Shape;2642;p15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3" name="Google Shape;2643;p15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4" name="Google Shape;2644;p15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5" name="Google Shape;2645;p15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6" name="Google Shape;2646;p15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7" name="Google Shape;2647;p15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48" name="Google Shape;2648;p15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649" name="Google Shape;2649;p157"/>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50" name="Google Shape;2650;p15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651" name="Google Shape;2651;p15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52" name="Google Shape;2652;p15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653" name="Google Shape;2653;p157"/>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54" name="Google Shape;2654;p15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55" name="Google Shape;2655;p15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56" name="Google Shape;2656;p157"/>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57" name="Google Shape;2657;p157"/>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58" name="Google Shape;2658;p157"/>
          <p:cNvSpPr txBox="1"/>
          <p:nvPr/>
        </p:nvSpPr>
        <p:spPr>
          <a:xfrm>
            <a:off x="551750" y="1502875"/>
            <a:ext cx="11270100" cy="120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rgbClr val="FFFC66"/>
                </a:solidFill>
              </a:rPr>
              <a:t>&lt;/head&gt;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&lt;body&gt;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&lt;h1&gt;The box-shadow Property&lt;/h1&gt;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&lt;p&gt;The box-shadow property defines the shadow of an element:&lt;/p&gt;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&lt;h2&gt;box-shadow: 5px 10px:&lt;/h2&gt;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&lt;div id="example1"&gt;</a:t>
            </a:r>
            <a:endParaRPr sz="3200" dirty="0">
              <a:solidFill>
                <a:srgbClr val="FFFC66"/>
              </a:solidFill>
            </a:endParaRPr>
          </a:p>
          <a:p>
            <a:pPr marL="0" lvl="0" indent="0" algn="l" rtl="0">
              <a:spcBef>
                <a:spcPts val="0"/>
              </a:spcBef>
              <a:spcAft>
                <a:spcPts val="0"/>
              </a:spcAft>
              <a:buNone/>
            </a:pPr>
            <a:r>
              <a:rPr lang="en-US" sz="3200" dirty="0">
                <a:solidFill>
                  <a:srgbClr val="FFFC66"/>
                </a:solidFill>
              </a:rPr>
              <a:t>  &lt;p&gt;A div element with a shadow. The first value is the horizontal offset and the second value is the vertical offset. The shadow color will be inherited from the text color.&lt;/p&gt;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&lt;/div&gt;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&lt;h2&gt;box-shadow: 5px 10px #888888:&lt;/h2&gt;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&lt;div id="example2"&gt;</a:t>
            </a:r>
            <a:endParaRPr sz="3200" dirty="0">
              <a:solidFill>
                <a:srgbClr val="FFFC66"/>
              </a:solidFill>
            </a:endParaRPr>
          </a:p>
          <a:p>
            <a:pPr marL="0" lvl="0" indent="0" algn="l" rtl="0">
              <a:spcBef>
                <a:spcPts val="0"/>
              </a:spcBef>
              <a:spcAft>
                <a:spcPts val="0"/>
              </a:spcAft>
              <a:buNone/>
            </a:pPr>
            <a:r>
              <a:rPr lang="en-US" sz="3200" dirty="0">
                <a:solidFill>
                  <a:srgbClr val="FFFC66"/>
                </a:solidFill>
              </a:rPr>
              <a:t>  &lt;p&gt;You can also define the color of the shadow. Here the shadow color is grey.&lt;/p&gt;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&lt;/div&gt;</a:t>
            </a: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endParaRPr sz="3200" dirty="0">
              <a:solidFill>
                <a:srgbClr val="FFFC66"/>
              </a:solidFill>
            </a:endParaRPr>
          </a:p>
          <a:p>
            <a:pPr marL="0" lvl="0" indent="0" algn="l" rtl="0">
              <a:spcBef>
                <a:spcPts val="0"/>
              </a:spcBef>
              <a:spcAft>
                <a:spcPts val="0"/>
              </a:spcAft>
              <a:buNone/>
            </a:pPr>
            <a:r>
              <a:rPr lang="en-US" sz="3200" dirty="0">
                <a:solidFill>
                  <a:srgbClr val="FFFC66"/>
                </a:solidFill>
              </a:rPr>
              <a:t>&lt;/body&gt;</a:t>
            </a:r>
            <a:endParaRPr sz="3200" dirty="0">
              <a:solidFill>
                <a:srgbClr val="FFFC66"/>
              </a:solidFill>
            </a:endParaRPr>
          </a:p>
          <a:p>
            <a:pPr marL="0" lvl="0" indent="0" algn="l" rtl="0">
              <a:spcBef>
                <a:spcPts val="0"/>
              </a:spcBef>
              <a:spcAft>
                <a:spcPts val="0"/>
              </a:spcAft>
              <a:buNone/>
            </a:pPr>
            <a:r>
              <a:rPr lang="en-US" sz="3200" dirty="0">
                <a:solidFill>
                  <a:srgbClr val="FFFC66"/>
                </a:solidFill>
              </a:rPr>
              <a:t>&lt;/html&gt;</a:t>
            </a:r>
            <a:endParaRPr dirty="0">
              <a:latin typeface="Helvetica Neue"/>
              <a:ea typeface="Helvetica Neue"/>
              <a:cs typeface="Helvetica Neue"/>
              <a:sym typeface="Helvetica Neue"/>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62"/>
        <p:cNvGrpSpPr/>
        <p:nvPr/>
      </p:nvGrpSpPr>
      <p:grpSpPr>
        <a:xfrm>
          <a:off x="0" y="0"/>
          <a:ext cx="0" cy="0"/>
          <a:chOff x="0" y="0"/>
          <a:chExt cx="0" cy="0"/>
        </a:xfrm>
      </p:grpSpPr>
      <p:pic>
        <p:nvPicPr>
          <p:cNvPr id="2663" name="Google Shape;2663;p158"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664" name="Google Shape;2664;p15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665" name="Google Shape;2665;p15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66" name="Google Shape;2666;p15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dirty="0">
                <a:solidFill>
                  <a:schemeClr val="lt1"/>
                </a:solidFill>
                <a:latin typeface="Verdana"/>
                <a:ea typeface="Verdana"/>
                <a:cs typeface="Verdana"/>
                <a:sym typeface="Verdana"/>
              </a:rPr>
              <a:t>Box-Shadow</a:t>
            </a:r>
            <a:endParaRPr sz="100" dirty="0">
              <a:solidFill>
                <a:schemeClr val="lt1"/>
              </a:solidFill>
              <a:latin typeface="Helvetica Neue"/>
              <a:ea typeface="Helvetica Neue"/>
              <a:cs typeface="Helvetica Neue"/>
              <a:sym typeface="Helvetica Neue"/>
            </a:endParaRPr>
          </a:p>
        </p:txBody>
      </p:sp>
      <p:sp>
        <p:nvSpPr>
          <p:cNvPr id="2667" name="Google Shape;2667;p15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668" name="Google Shape;2668;p15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69" name="Google Shape;2669;p15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0" name="Google Shape;2670;p15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1" name="Google Shape;2671;p15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2" name="Google Shape;2672;p15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3" name="Google Shape;2673;p15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4" name="Google Shape;2674;p15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75" name="Google Shape;2675;p15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676" name="Google Shape;2676;p158"/>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77" name="Google Shape;2677;p15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678" name="Google Shape;2678;p158"/>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679" name="Google Shape;2679;p15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80" name="Google Shape;2680;p15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681" name="Google Shape;2681;p158"/>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82" name="Google Shape;2682;p15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83" name="Google Shape;2683;p15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84" name="Google Shape;2684;p158"/>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85" name="Google Shape;2685;p158"/>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86" name="Google Shape;2686;p158"/>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687" name="Google Shape;2687;p158"/>
          <p:cNvPicPr preferRelativeResize="0"/>
          <p:nvPr/>
        </p:nvPicPr>
        <p:blipFill>
          <a:blip r:embed="rId4">
            <a:alphaModFix/>
          </a:blip>
          <a:stretch>
            <a:fillRect/>
          </a:stretch>
        </p:blipFill>
        <p:spPr>
          <a:xfrm>
            <a:off x="2842350" y="1553375"/>
            <a:ext cx="19532900" cy="1146854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91"/>
        <p:cNvGrpSpPr/>
        <p:nvPr/>
      </p:nvGrpSpPr>
      <p:grpSpPr>
        <a:xfrm>
          <a:off x="0" y="0"/>
          <a:ext cx="0" cy="0"/>
          <a:chOff x="0" y="0"/>
          <a:chExt cx="0" cy="0"/>
        </a:xfrm>
      </p:grpSpPr>
      <p:pic>
        <p:nvPicPr>
          <p:cNvPr id="2692" name="Google Shape;2692;p159"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693" name="Google Shape;2693;p15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694" name="Google Shape;2694;p15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695" name="Google Shape;2695;p15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Text-Shadow</a:t>
            </a:r>
            <a:endParaRPr sz="100">
              <a:solidFill>
                <a:schemeClr val="lt1"/>
              </a:solidFill>
              <a:latin typeface="Helvetica Neue"/>
              <a:ea typeface="Helvetica Neue"/>
              <a:cs typeface="Helvetica Neue"/>
              <a:sym typeface="Helvetica Neue"/>
            </a:endParaRPr>
          </a:p>
        </p:txBody>
      </p:sp>
      <p:sp>
        <p:nvSpPr>
          <p:cNvPr id="2696" name="Google Shape;2696;p15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697" name="Google Shape;2697;p15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98" name="Google Shape;2698;p15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99" name="Google Shape;2699;p15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0" name="Google Shape;2700;p15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1" name="Google Shape;2701;p15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2" name="Google Shape;2702;p15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3" name="Google Shape;2703;p15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4" name="Google Shape;2704;p15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705" name="Google Shape;2705;p15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06" name="Google Shape;2706;p15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707" name="Google Shape;2707;p159"/>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08" name="Google Shape;2708;p15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9" name="Google Shape;2709;p15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710" name="Google Shape;2710;p159"/>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11" name="Google Shape;2711;p15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12" name="Google Shape;2712;p15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13" name="Google Shape;2713;p159"/>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14" name="Google Shape;2714;p159"/>
          <p:cNvSpPr txBox="1"/>
          <p:nvPr/>
        </p:nvSpPr>
        <p:spPr>
          <a:xfrm>
            <a:off x="760175" y="3054425"/>
            <a:ext cx="21438900" cy="9133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The text-shadow property in CSS is used to add shadows to the text. This property accepts a list of shadows that are to be applied to the text, separated by the comma. The default value of the text-shadow property is none.</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Syntax:</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text-shadow: h-shadow v-shadow blur-radius color|none|initial|</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inherit;</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Property values: </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endParaRPr sz="2700">
              <a:solidFill>
                <a:schemeClr val="accent1"/>
              </a:solidFill>
              <a:latin typeface="Helvetica Neue"/>
              <a:ea typeface="Helvetica Neue"/>
              <a:cs typeface="Helvetica Neue"/>
              <a:sym typeface="Helvetica Neue"/>
            </a:endParaRPr>
          </a:p>
        </p:txBody>
      </p:sp>
      <p:sp>
        <p:nvSpPr>
          <p:cNvPr id="2715" name="Google Shape;2715;p159"/>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9"/>
        <p:cNvGrpSpPr/>
        <p:nvPr/>
      </p:nvGrpSpPr>
      <p:grpSpPr>
        <a:xfrm>
          <a:off x="0" y="0"/>
          <a:ext cx="0" cy="0"/>
          <a:chOff x="0" y="0"/>
          <a:chExt cx="0" cy="0"/>
        </a:xfrm>
      </p:grpSpPr>
      <p:pic>
        <p:nvPicPr>
          <p:cNvPr id="2720" name="Google Shape;2720;p160"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721" name="Google Shape;2721;p16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722" name="Google Shape;2722;p16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23" name="Google Shape;2723;p16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Text-Shadow</a:t>
            </a:r>
            <a:endParaRPr sz="100">
              <a:solidFill>
                <a:schemeClr val="lt1"/>
              </a:solidFill>
              <a:latin typeface="Helvetica Neue"/>
              <a:ea typeface="Helvetica Neue"/>
              <a:cs typeface="Helvetica Neue"/>
              <a:sym typeface="Helvetica Neue"/>
            </a:endParaRPr>
          </a:p>
        </p:txBody>
      </p:sp>
      <p:sp>
        <p:nvSpPr>
          <p:cNvPr id="2724" name="Google Shape;2724;p16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725" name="Google Shape;2725;p16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26" name="Google Shape;2726;p16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27" name="Google Shape;2727;p16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28" name="Google Shape;2728;p16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29" name="Google Shape;2729;p16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30" name="Google Shape;2730;p16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31" name="Google Shape;2731;p16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32" name="Google Shape;2732;p16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733" name="Google Shape;2733;p16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34" name="Google Shape;2734;p16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735" name="Google Shape;2735;p160"/>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36" name="Google Shape;2736;p16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37" name="Google Shape;2737;p16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738" name="Google Shape;2738;p160"/>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39" name="Google Shape;2739;p16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40" name="Google Shape;2740;p16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41" name="Google Shape;2741;p160"/>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42" name="Google Shape;2742;p160"/>
          <p:cNvSpPr txBox="1"/>
          <p:nvPr/>
        </p:nvSpPr>
        <p:spPr>
          <a:xfrm>
            <a:off x="760175" y="1454225"/>
            <a:ext cx="21438900" cy="11710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h-shadow: This property is required &amp; used to specify the position of horizontal shadow. It accepts the negative values.</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v-shadow: This property is required &amp; used to specify the position of vertical shadow. It also accepts the negative values.</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blur-radius: It is used to set the blur radius. Its default value is 0 &amp; is optional.</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none: It represents no shadow added to the text, this is the default value.</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color: It is used to set the color of the shadow. It is optional.</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initial: It is used to set text-shadow to its default value.</a:t>
            </a:r>
            <a:endParaRPr sz="3600">
              <a:solidFill>
                <a:schemeClr val="accent1"/>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inherit: This property is inherited from its parent element.</a:t>
            </a:r>
            <a:endParaRPr sz="3600">
              <a:solidFill>
                <a:schemeClr val="accent1"/>
              </a:solidFill>
              <a:latin typeface="Helvetica Neue"/>
              <a:ea typeface="Helvetica Neue"/>
              <a:cs typeface="Helvetica Neue"/>
              <a:sym typeface="Helvetica Neue"/>
            </a:endParaRPr>
          </a:p>
        </p:txBody>
      </p:sp>
      <p:sp>
        <p:nvSpPr>
          <p:cNvPr id="2743" name="Google Shape;2743;p160"/>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47"/>
        <p:cNvGrpSpPr/>
        <p:nvPr/>
      </p:nvGrpSpPr>
      <p:grpSpPr>
        <a:xfrm>
          <a:off x="0" y="0"/>
          <a:ext cx="0" cy="0"/>
          <a:chOff x="0" y="0"/>
          <a:chExt cx="0" cy="0"/>
        </a:xfrm>
      </p:grpSpPr>
      <p:pic>
        <p:nvPicPr>
          <p:cNvPr id="2748" name="Google Shape;2748;p161"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749" name="Google Shape;2749;p16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750" name="Google Shape;2750;p16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51" name="Google Shape;2751;p16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Text-Shadow</a:t>
            </a:r>
            <a:endParaRPr sz="100">
              <a:solidFill>
                <a:schemeClr val="lt1"/>
              </a:solidFill>
              <a:latin typeface="Helvetica Neue"/>
              <a:ea typeface="Helvetica Neue"/>
              <a:cs typeface="Helvetica Neue"/>
              <a:sym typeface="Helvetica Neue"/>
            </a:endParaRPr>
          </a:p>
        </p:txBody>
      </p:sp>
      <p:sp>
        <p:nvSpPr>
          <p:cNvPr id="2752" name="Google Shape;2752;p16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753" name="Google Shape;2753;p16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54" name="Google Shape;2754;p16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55" name="Google Shape;2755;p16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56" name="Google Shape;2756;p16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57" name="Google Shape;2757;p16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58" name="Google Shape;2758;p16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59" name="Google Shape;2759;p16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60" name="Google Shape;2760;p16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761" name="Google Shape;2761;p161"/>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62" name="Google Shape;2762;p16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763" name="Google Shape;2763;p161"/>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64" name="Google Shape;2764;p16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65" name="Google Shape;2765;p16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766" name="Google Shape;2766;p161"/>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67" name="Google Shape;2767;p16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68" name="Google Shape;2768;p16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69" name="Google Shape;2769;p161"/>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70" name="Google Shape;2770;p161"/>
          <p:cNvSpPr txBox="1"/>
          <p:nvPr/>
        </p:nvSpPr>
        <p:spPr>
          <a:xfrm>
            <a:off x="760175" y="1454225"/>
            <a:ext cx="8659200" cy="12338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&lt;!DOCTYPE html&gt;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&lt;html&gt;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&lt;head&gt;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&lt;style&gt;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h1 {</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  text-shadow: 2px 2px #FF0000;</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&lt;/style&gt;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&lt;/head&gt;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&lt;body&gt;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&lt;h1&gt;The text-shadow Property&lt;/h1&gt;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&lt;/body&gt;</a:t>
            </a:r>
            <a:endParaRPr sz="2900">
              <a:solidFill>
                <a:srgbClr val="FFFC66"/>
              </a:solidFill>
              <a:latin typeface="Helvetica Neue"/>
              <a:ea typeface="Helvetica Neue"/>
              <a:cs typeface="Helvetica Neue"/>
              <a:sym typeface="Helvetica Neue"/>
            </a:endParaRPr>
          </a:p>
          <a:p>
            <a:pPr marL="0" lvl="0" indent="0" algn="l" rtl="0">
              <a:lnSpc>
                <a:spcPct val="220000"/>
              </a:lnSpc>
              <a:spcBef>
                <a:spcPts val="0"/>
              </a:spcBef>
              <a:spcAft>
                <a:spcPts val="0"/>
              </a:spcAft>
              <a:buNone/>
            </a:pPr>
            <a:r>
              <a:rPr lang="en-US" sz="2400">
                <a:solidFill>
                  <a:srgbClr val="FFFC66"/>
                </a:solidFill>
                <a:latin typeface="Helvetica Neue"/>
                <a:ea typeface="Helvetica Neue"/>
                <a:cs typeface="Helvetica Neue"/>
                <a:sym typeface="Helvetica Neue"/>
              </a:rPr>
              <a:t>&lt;/html&gt;</a:t>
            </a:r>
            <a:endParaRPr sz="2400">
              <a:solidFill>
                <a:srgbClr val="FFFC66"/>
              </a:solidFill>
              <a:latin typeface="Helvetica Neue"/>
              <a:ea typeface="Helvetica Neue"/>
              <a:cs typeface="Helvetica Neue"/>
              <a:sym typeface="Helvetica Neue"/>
            </a:endParaRPr>
          </a:p>
        </p:txBody>
      </p:sp>
      <p:sp>
        <p:nvSpPr>
          <p:cNvPr id="2771" name="Google Shape;2771;p161"/>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772" name="Google Shape;2772;p161"/>
          <p:cNvPicPr preferRelativeResize="0"/>
          <p:nvPr/>
        </p:nvPicPr>
        <p:blipFill>
          <a:blip r:embed="rId4">
            <a:alphaModFix/>
          </a:blip>
          <a:stretch>
            <a:fillRect/>
          </a:stretch>
        </p:blipFill>
        <p:spPr>
          <a:xfrm>
            <a:off x="9419375" y="3609700"/>
            <a:ext cx="13749100" cy="686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4"/>
        <p:cNvGrpSpPr/>
        <p:nvPr/>
      </p:nvGrpSpPr>
      <p:grpSpPr>
        <a:xfrm>
          <a:off x="0" y="0"/>
          <a:ext cx="0" cy="0"/>
          <a:chOff x="0" y="0"/>
          <a:chExt cx="0" cy="0"/>
        </a:xfrm>
      </p:grpSpPr>
      <p:pic>
        <p:nvPicPr>
          <p:cNvPr id="165" name="Google Shape;165;p27"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66" name="Google Shape;166;p27"/>
          <p:cNvSpPr txBox="1"/>
          <p:nvPr/>
        </p:nvSpPr>
        <p:spPr>
          <a:xfrm>
            <a:off x="4201776" y="886375"/>
            <a:ext cx="14157000" cy="11802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Priority of Styles in CSS</a:t>
            </a:r>
            <a:endParaRPr>
              <a:solidFill>
                <a:schemeClr val="lt1"/>
              </a:solidFill>
              <a:latin typeface="Courier New"/>
              <a:ea typeface="Courier New"/>
              <a:cs typeface="Courier New"/>
              <a:sym typeface="Courier New"/>
            </a:endParaRPr>
          </a:p>
        </p:txBody>
      </p:sp>
      <p:sp>
        <p:nvSpPr>
          <p:cNvPr id="167" name="Google Shape;167;p27"/>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68" name="Google Shape;168;p27"/>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69" name="Google Shape;169;p27"/>
          <p:cNvSpPr txBox="1"/>
          <p:nvPr/>
        </p:nvSpPr>
        <p:spPr>
          <a:xfrm>
            <a:off x="228600" y="3965875"/>
            <a:ext cx="19349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81CC"/>
                </a:solidFill>
                <a:latin typeface="Courier New"/>
                <a:ea typeface="Courier New"/>
                <a:cs typeface="Courier New"/>
                <a:sym typeface="Courier New"/>
              </a:rPr>
              <a:t>Inline vs Internal css  </a:t>
            </a:r>
            <a:r>
              <a:rPr lang="en-US" sz="3400">
                <a:solidFill>
                  <a:srgbClr val="0081CC"/>
                </a:solidFill>
                <a:latin typeface="Courier New"/>
                <a:ea typeface="Courier New"/>
                <a:cs typeface="Courier New"/>
                <a:sym typeface="Courier New"/>
              </a:rPr>
              <a:t> </a:t>
            </a:r>
            <a:r>
              <a:rPr lang="en-US" sz="4200">
                <a:solidFill>
                  <a:srgbClr val="0081CC"/>
                </a:solidFill>
                <a:latin typeface="Courier New"/>
                <a:ea typeface="Courier New"/>
                <a:cs typeface="Courier New"/>
                <a:sym typeface="Courier New"/>
              </a:rPr>
              <a:t>  </a:t>
            </a:r>
            <a:endParaRPr sz="34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400">
              <a:solidFill>
                <a:srgbClr val="0081CC"/>
              </a:solidFill>
              <a:latin typeface="Courier New"/>
              <a:ea typeface="Courier New"/>
              <a:cs typeface="Courier New"/>
              <a:sym typeface="Courier New"/>
            </a:endParaRPr>
          </a:p>
        </p:txBody>
      </p:sp>
      <p:sp>
        <p:nvSpPr>
          <p:cNvPr id="170" name="Google Shape;170;p27"/>
          <p:cNvSpPr txBox="1"/>
          <p:nvPr/>
        </p:nvSpPr>
        <p:spPr>
          <a:xfrm>
            <a:off x="2133600" y="3437250"/>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71" name="Google Shape;171;p27"/>
          <p:cNvSpPr/>
          <p:nvPr/>
        </p:nvSpPr>
        <p:spPr>
          <a:xfrm>
            <a:off x="11468550" y="44746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2" name="Google Shape;172;p27"/>
          <p:cNvSpPr txBox="1"/>
          <p:nvPr/>
        </p:nvSpPr>
        <p:spPr>
          <a:xfrm>
            <a:off x="16316900" y="3709975"/>
            <a:ext cx="6907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a:ea typeface="Courier New"/>
                <a:cs typeface="Courier New"/>
                <a:sym typeface="Courier New"/>
              </a:rPr>
              <a:t>Inline</a:t>
            </a:r>
            <a:endParaRPr sz="7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a:latin typeface="Helvetica Neue"/>
                <a:ea typeface="Helvetica Neue"/>
                <a:cs typeface="Helvetica Neue"/>
                <a:sym typeface="Helvetica Neue"/>
              </a:rPr>
              <a:t>Inline V</a:t>
            </a:r>
            <a:endParaRPr>
              <a:latin typeface="Helvetica Neue"/>
              <a:ea typeface="Helvetica Neue"/>
              <a:cs typeface="Helvetica Neue"/>
              <a:sym typeface="Helvetica Neue"/>
            </a:endParaRPr>
          </a:p>
        </p:txBody>
      </p:sp>
      <p:sp>
        <p:nvSpPr>
          <p:cNvPr id="173" name="Google Shape;173;p27"/>
          <p:cNvSpPr txBox="1"/>
          <p:nvPr/>
        </p:nvSpPr>
        <p:spPr>
          <a:xfrm>
            <a:off x="65175" y="5783850"/>
            <a:ext cx="18276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rgbClr val="0081CC"/>
                </a:solidFill>
                <a:latin typeface="Courier New"/>
                <a:ea typeface="Courier New"/>
                <a:cs typeface="Courier New"/>
                <a:sym typeface="Courier New"/>
              </a:rPr>
              <a:t>Internal vs External css </a:t>
            </a:r>
            <a:r>
              <a:rPr lang="en-US" sz="7000">
                <a:solidFill>
                  <a:srgbClr val="0081CC"/>
                </a:solidFill>
              </a:rPr>
              <a:t> </a:t>
            </a:r>
            <a:r>
              <a:rPr lang="en-US" sz="4000">
                <a:solidFill>
                  <a:srgbClr val="0081CC"/>
                </a:solidFill>
              </a:rPr>
              <a:t> </a:t>
            </a:r>
            <a:r>
              <a:rPr lang="en-US" sz="4800">
                <a:solidFill>
                  <a:srgbClr val="0081CC"/>
                </a:solidFill>
              </a:rPr>
              <a:t>  </a:t>
            </a:r>
            <a:endParaRPr sz="4000">
              <a:solidFill>
                <a:srgbClr val="0081CC"/>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74" name="Google Shape;174;p27"/>
          <p:cNvSpPr/>
          <p:nvPr/>
        </p:nvSpPr>
        <p:spPr>
          <a:xfrm>
            <a:off x="11620950" y="63034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5" name="Google Shape;175;p27"/>
          <p:cNvSpPr txBox="1"/>
          <p:nvPr/>
        </p:nvSpPr>
        <p:spPr>
          <a:xfrm>
            <a:off x="16078200" y="5715000"/>
            <a:ext cx="5008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a:ea typeface="Courier New"/>
                <a:cs typeface="Courier New"/>
                <a:sym typeface="Courier New"/>
              </a:rPr>
              <a:t>Internal</a:t>
            </a:r>
            <a:endParaRPr>
              <a:latin typeface="Courier New"/>
              <a:ea typeface="Courier New"/>
              <a:cs typeface="Courier New"/>
              <a:sym typeface="Courier New"/>
            </a:endParaRPr>
          </a:p>
        </p:txBody>
      </p:sp>
      <p:sp>
        <p:nvSpPr>
          <p:cNvPr id="176" name="Google Shape;176;p27"/>
          <p:cNvSpPr txBox="1"/>
          <p:nvPr/>
        </p:nvSpPr>
        <p:spPr>
          <a:xfrm>
            <a:off x="152400" y="7467600"/>
            <a:ext cx="193494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900">
                <a:solidFill>
                  <a:srgbClr val="0081CC"/>
                </a:solidFill>
                <a:latin typeface="Courier New"/>
                <a:ea typeface="Courier New"/>
                <a:cs typeface="Courier New"/>
                <a:sym typeface="Courier New"/>
              </a:rPr>
              <a:t>Inline vs  External css </a:t>
            </a:r>
            <a:endParaRPr sz="300">
              <a:latin typeface="Courier New"/>
              <a:ea typeface="Courier New"/>
              <a:cs typeface="Courier New"/>
              <a:sym typeface="Courier New"/>
            </a:endParaRPr>
          </a:p>
        </p:txBody>
      </p:sp>
      <p:sp>
        <p:nvSpPr>
          <p:cNvPr id="177" name="Google Shape;177;p27"/>
          <p:cNvSpPr/>
          <p:nvPr/>
        </p:nvSpPr>
        <p:spPr>
          <a:xfrm>
            <a:off x="11544750" y="79036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8" name="Google Shape;178;p27"/>
          <p:cNvSpPr txBox="1"/>
          <p:nvPr/>
        </p:nvSpPr>
        <p:spPr>
          <a:xfrm>
            <a:off x="16154400" y="7162800"/>
            <a:ext cx="5557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a:ea typeface="Courier New"/>
                <a:cs typeface="Courier New"/>
                <a:sym typeface="Courier New"/>
              </a:rPr>
              <a:t>Inline </a:t>
            </a:r>
            <a:endParaRPr>
              <a:latin typeface="Courier New"/>
              <a:ea typeface="Courier New"/>
              <a:cs typeface="Courier New"/>
              <a:sym typeface="Courier New"/>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6"/>
        <p:cNvGrpSpPr/>
        <p:nvPr/>
      </p:nvGrpSpPr>
      <p:grpSpPr>
        <a:xfrm>
          <a:off x="0" y="0"/>
          <a:ext cx="0" cy="0"/>
          <a:chOff x="0" y="0"/>
          <a:chExt cx="0" cy="0"/>
        </a:xfrm>
      </p:grpSpPr>
      <p:pic>
        <p:nvPicPr>
          <p:cNvPr id="2777" name="Google Shape;2777;p162"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778" name="Google Shape;2778;p16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779" name="Google Shape;2779;p16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80" name="Google Shape;2780;p16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Gradients</a:t>
            </a:r>
            <a:endParaRPr sz="100">
              <a:solidFill>
                <a:schemeClr val="lt1"/>
              </a:solidFill>
              <a:latin typeface="Helvetica Neue"/>
              <a:ea typeface="Helvetica Neue"/>
              <a:cs typeface="Helvetica Neue"/>
              <a:sym typeface="Helvetica Neue"/>
            </a:endParaRPr>
          </a:p>
        </p:txBody>
      </p:sp>
      <p:sp>
        <p:nvSpPr>
          <p:cNvPr id="2781" name="Google Shape;2781;p16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782" name="Google Shape;2782;p16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83" name="Google Shape;2783;p16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4" name="Google Shape;2784;p16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5" name="Google Shape;2785;p16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6" name="Google Shape;2786;p16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7" name="Google Shape;2787;p16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8" name="Google Shape;2788;p16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9" name="Google Shape;2789;p16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790" name="Google Shape;2790;p162"/>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91" name="Google Shape;2791;p16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792" name="Google Shape;2792;p162"/>
          <p:cNvSpPr txBox="1"/>
          <p:nvPr/>
        </p:nvSpPr>
        <p:spPr>
          <a:xfrm>
            <a:off x="1797625" y="3804925"/>
            <a:ext cx="18039300" cy="780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a:solidFill>
                  <a:srgbClr val="0081CC"/>
                </a:solidFill>
              </a:rPr>
              <a:t>CSS gradients let you display smooth transitions between two or more specified colors.</a:t>
            </a:r>
            <a:endParaRPr sz="5500">
              <a:solidFill>
                <a:srgbClr val="0081CC"/>
              </a:solidFill>
            </a:endParaRPr>
          </a:p>
          <a:p>
            <a:pPr marL="0" lvl="0" indent="0" algn="l" rtl="0">
              <a:spcBef>
                <a:spcPts val="0"/>
              </a:spcBef>
              <a:spcAft>
                <a:spcPts val="0"/>
              </a:spcAft>
              <a:buNone/>
            </a:pPr>
            <a:endParaRPr sz="5500">
              <a:solidFill>
                <a:srgbClr val="0081CC"/>
              </a:solidFill>
            </a:endParaRPr>
          </a:p>
          <a:p>
            <a:pPr marL="0" lvl="0" indent="0" algn="l" rtl="0">
              <a:spcBef>
                <a:spcPts val="0"/>
              </a:spcBef>
              <a:spcAft>
                <a:spcPts val="0"/>
              </a:spcAft>
              <a:buNone/>
            </a:pPr>
            <a:r>
              <a:rPr lang="en-US" sz="5500">
                <a:solidFill>
                  <a:srgbClr val="0081CC"/>
                </a:solidFill>
              </a:rPr>
              <a:t>CSS defines three types of gradients:</a:t>
            </a:r>
            <a:endParaRPr sz="5500">
              <a:solidFill>
                <a:srgbClr val="0081CC"/>
              </a:solidFill>
            </a:endParaRPr>
          </a:p>
          <a:p>
            <a:pPr marL="0" lvl="0" indent="0" algn="l" rtl="0">
              <a:spcBef>
                <a:spcPts val="0"/>
              </a:spcBef>
              <a:spcAft>
                <a:spcPts val="0"/>
              </a:spcAft>
              <a:buNone/>
            </a:pPr>
            <a:endParaRPr sz="5500">
              <a:solidFill>
                <a:srgbClr val="0081CC"/>
              </a:solidFill>
            </a:endParaRPr>
          </a:p>
          <a:p>
            <a:pPr marL="0" lvl="0" indent="0" algn="l" rtl="0">
              <a:spcBef>
                <a:spcPts val="0"/>
              </a:spcBef>
              <a:spcAft>
                <a:spcPts val="0"/>
              </a:spcAft>
              <a:buNone/>
            </a:pPr>
            <a:r>
              <a:rPr lang="en-US" sz="5500">
                <a:solidFill>
                  <a:srgbClr val="0081CC"/>
                </a:solidFill>
              </a:rPr>
              <a:t>Linear Gradients (goes down/up/left/right/diagonally)</a:t>
            </a:r>
            <a:endParaRPr sz="5500">
              <a:solidFill>
                <a:srgbClr val="0081CC"/>
              </a:solidFill>
            </a:endParaRPr>
          </a:p>
          <a:p>
            <a:pPr marL="0" lvl="0" indent="0" algn="l" rtl="0">
              <a:spcBef>
                <a:spcPts val="0"/>
              </a:spcBef>
              <a:spcAft>
                <a:spcPts val="0"/>
              </a:spcAft>
              <a:buNone/>
            </a:pPr>
            <a:r>
              <a:rPr lang="en-US" sz="5500">
                <a:solidFill>
                  <a:srgbClr val="0081CC"/>
                </a:solidFill>
              </a:rPr>
              <a:t>Radial Gradients (defined by their center)</a:t>
            </a:r>
            <a:endParaRPr sz="5500">
              <a:solidFill>
                <a:srgbClr val="0081CC"/>
              </a:solidFill>
            </a:endParaRPr>
          </a:p>
          <a:p>
            <a:pPr marL="0" lvl="0" indent="0" algn="l" rtl="0">
              <a:spcBef>
                <a:spcPts val="0"/>
              </a:spcBef>
              <a:spcAft>
                <a:spcPts val="0"/>
              </a:spcAft>
              <a:buNone/>
            </a:pPr>
            <a:r>
              <a:rPr lang="en-US" sz="5500">
                <a:solidFill>
                  <a:srgbClr val="0081CC"/>
                </a:solidFill>
              </a:rPr>
              <a:t>Conic Gradients (rotated around a center point)</a:t>
            </a:r>
            <a:endParaRPr sz="5500">
              <a:solidFill>
                <a:srgbClr val="0081CC"/>
              </a:solidFill>
            </a:endParaRPr>
          </a:p>
          <a:p>
            <a:pPr marL="0" lvl="0" indent="0" algn="l" rtl="0">
              <a:spcBef>
                <a:spcPts val="0"/>
              </a:spcBef>
              <a:spcAft>
                <a:spcPts val="0"/>
              </a:spcAft>
              <a:buNone/>
            </a:pPr>
            <a:endParaRPr sz="5500">
              <a:solidFill>
                <a:schemeClr val="accent1"/>
              </a:solidFill>
            </a:endParaRPr>
          </a:p>
        </p:txBody>
      </p:sp>
      <p:sp>
        <p:nvSpPr>
          <p:cNvPr id="2793" name="Google Shape;2793;p16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94" name="Google Shape;2794;p16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795" name="Google Shape;2795;p162"/>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96" name="Google Shape;2796;p16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97" name="Google Shape;2797;p16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98" name="Google Shape;2798;p162"/>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799" name="Google Shape;2799;p162"/>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800" name="Google Shape;2800;p162"/>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04"/>
        <p:cNvGrpSpPr/>
        <p:nvPr/>
      </p:nvGrpSpPr>
      <p:grpSpPr>
        <a:xfrm>
          <a:off x="0" y="0"/>
          <a:ext cx="0" cy="0"/>
          <a:chOff x="0" y="0"/>
          <a:chExt cx="0" cy="0"/>
        </a:xfrm>
      </p:grpSpPr>
      <p:pic>
        <p:nvPicPr>
          <p:cNvPr id="2805" name="Google Shape;2805;p163"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806" name="Google Shape;2806;p16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807" name="Google Shape;2807;p16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08" name="Google Shape;2808;p16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Linear Gradients</a:t>
            </a:r>
            <a:endParaRPr sz="100">
              <a:solidFill>
                <a:schemeClr val="lt1"/>
              </a:solidFill>
              <a:latin typeface="Helvetica Neue"/>
              <a:ea typeface="Helvetica Neue"/>
              <a:cs typeface="Helvetica Neue"/>
              <a:sym typeface="Helvetica Neue"/>
            </a:endParaRPr>
          </a:p>
        </p:txBody>
      </p:sp>
      <p:sp>
        <p:nvSpPr>
          <p:cNvPr id="2809" name="Google Shape;2809;p16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810" name="Google Shape;2810;p16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11" name="Google Shape;2811;p16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2" name="Google Shape;2812;p16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3" name="Google Shape;2813;p16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4" name="Google Shape;2814;p16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5" name="Google Shape;2815;p16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6" name="Google Shape;2816;p16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17" name="Google Shape;2817;p16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818" name="Google Shape;2818;p163"/>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19" name="Google Shape;2819;p16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820" name="Google Shape;2820;p163"/>
          <p:cNvSpPr txBox="1"/>
          <p:nvPr/>
        </p:nvSpPr>
        <p:spPr>
          <a:xfrm>
            <a:off x="1797625" y="3804925"/>
            <a:ext cx="18039300" cy="934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rPr>
              <a:t>To create a linear gradient you must define at least two color stops. Color stops are the colors you want to render smooth transitions among. You can also set a starting point and a direction (or an angle) along with the gradient effect.</a:t>
            </a:r>
            <a:endParaRPr sz="4800">
              <a:solidFill>
                <a:srgbClr val="0081CC"/>
              </a:solidFill>
            </a:endParaRPr>
          </a:p>
          <a:p>
            <a:pPr marL="0" lvl="0" indent="0" algn="l" rtl="0">
              <a:spcBef>
                <a:spcPts val="0"/>
              </a:spcBef>
              <a:spcAft>
                <a:spcPts val="0"/>
              </a:spcAft>
              <a:buNone/>
            </a:pPr>
            <a:endParaRPr sz="4800">
              <a:solidFill>
                <a:srgbClr val="0081CC"/>
              </a:solidFill>
            </a:endParaRPr>
          </a:p>
          <a:p>
            <a:pPr marL="0" lvl="0" indent="0" algn="l" rtl="0">
              <a:spcBef>
                <a:spcPts val="0"/>
              </a:spcBef>
              <a:spcAft>
                <a:spcPts val="0"/>
              </a:spcAft>
              <a:buNone/>
            </a:pPr>
            <a:r>
              <a:rPr lang="en-US" sz="4800">
                <a:solidFill>
                  <a:srgbClr val="0081CC"/>
                </a:solidFill>
              </a:rPr>
              <a:t>Syntax:</a:t>
            </a:r>
            <a:endParaRPr sz="4800">
              <a:solidFill>
                <a:srgbClr val="0081CC"/>
              </a:solidFill>
            </a:endParaRPr>
          </a:p>
          <a:p>
            <a:pPr marL="0" lvl="0" indent="0" algn="l" rtl="0">
              <a:spcBef>
                <a:spcPts val="0"/>
              </a:spcBef>
              <a:spcAft>
                <a:spcPts val="0"/>
              </a:spcAft>
              <a:buNone/>
            </a:pPr>
            <a:endParaRPr sz="4800">
              <a:solidFill>
                <a:srgbClr val="0081CC"/>
              </a:solidFill>
            </a:endParaRPr>
          </a:p>
          <a:p>
            <a:pPr marL="0" lvl="0" indent="0" algn="l" rtl="0">
              <a:spcBef>
                <a:spcPts val="0"/>
              </a:spcBef>
              <a:spcAft>
                <a:spcPts val="0"/>
              </a:spcAft>
              <a:buNone/>
            </a:pPr>
            <a:r>
              <a:rPr lang="en-US" sz="4800">
                <a:solidFill>
                  <a:srgbClr val="0081CC"/>
                </a:solidFill>
              </a:rPr>
              <a:t>background-image: linear-gradient(direction, color-stop1, color-stop2, ...);</a:t>
            </a:r>
            <a:endParaRPr sz="48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r>
              <a:rPr lang="en-US"/>
              <a:t>background-image: linear-gradient(direction, color-stop1, color-stop2, .</a:t>
            </a:r>
            <a:endParaRPr/>
          </a:p>
          <a:p>
            <a:pPr marL="0" lvl="0" indent="0" algn="l" rtl="0">
              <a:spcBef>
                <a:spcPts val="0"/>
              </a:spcBef>
              <a:spcAft>
                <a:spcPts val="0"/>
              </a:spcAft>
              <a:buNone/>
            </a:pPr>
            <a:r>
              <a:rPr lang="en-US"/>
              <a:t>..);</a:t>
            </a:r>
            <a:endParaRPr/>
          </a:p>
        </p:txBody>
      </p:sp>
      <p:sp>
        <p:nvSpPr>
          <p:cNvPr id="2821" name="Google Shape;2821;p16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22" name="Google Shape;2822;p16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823" name="Google Shape;2823;p163"/>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24" name="Google Shape;2824;p16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25" name="Google Shape;2825;p16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26" name="Google Shape;2826;p16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27" name="Google Shape;2827;p163"/>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828" name="Google Shape;2828;p163"/>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32"/>
        <p:cNvGrpSpPr/>
        <p:nvPr/>
      </p:nvGrpSpPr>
      <p:grpSpPr>
        <a:xfrm>
          <a:off x="0" y="0"/>
          <a:ext cx="0" cy="0"/>
          <a:chOff x="0" y="0"/>
          <a:chExt cx="0" cy="0"/>
        </a:xfrm>
      </p:grpSpPr>
      <p:pic>
        <p:nvPicPr>
          <p:cNvPr id="2833" name="Google Shape;2833;p164"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834" name="Google Shape;2834;p16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835" name="Google Shape;2835;p16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36" name="Google Shape;2836;p16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Linear Gradients</a:t>
            </a:r>
            <a:endParaRPr sz="100">
              <a:solidFill>
                <a:schemeClr val="lt1"/>
              </a:solidFill>
              <a:latin typeface="Helvetica Neue"/>
              <a:ea typeface="Helvetica Neue"/>
              <a:cs typeface="Helvetica Neue"/>
              <a:sym typeface="Helvetica Neue"/>
            </a:endParaRPr>
          </a:p>
        </p:txBody>
      </p:sp>
      <p:sp>
        <p:nvSpPr>
          <p:cNvPr id="2837" name="Google Shape;2837;p16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838" name="Google Shape;2838;p16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39" name="Google Shape;2839;p16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0" name="Google Shape;2840;p16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1" name="Google Shape;2841;p16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2" name="Google Shape;2842;p16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3" name="Google Shape;2843;p16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4" name="Google Shape;2844;p16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45" name="Google Shape;2845;p16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846" name="Google Shape;2846;p164"/>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47" name="Google Shape;2847;p16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848" name="Google Shape;2848;p164"/>
          <p:cNvSpPr txBox="1"/>
          <p:nvPr/>
        </p:nvSpPr>
        <p:spPr>
          <a:xfrm>
            <a:off x="654625" y="1671325"/>
            <a:ext cx="12711600" cy="1322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rPr>
              <a:t>&lt;!DOCTYPE html&gt;</a:t>
            </a:r>
            <a:endParaRPr sz="3000">
              <a:solidFill>
                <a:srgbClr val="FFFC66"/>
              </a:solidFill>
            </a:endParaRPr>
          </a:p>
          <a:p>
            <a:pPr marL="0" lvl="0" indent="0" algn="l" rtl="0">
              <a:spcBef>
                <a:spcPts val="0"/>
              </a:spcBef>
              <a:spcAft>
                <a:spcPts val="0"/>
              </a:spcAft>
              <a:buNone/>
            </a:pPr>
            <a:r>
              <a:rPr lang="en-US" sz="3000">
                <a:solidFill>
                  <a:srgbClr val="FFFC66"/>
                </a:solidFill>
              </a:rPr>
              <a:t>&lt;html&gt;</a:t>
            </a:r>
            <a:endParaRPr sz="3000">
              <a:solidFill>
                <a:srgbClr val="FFFC66"/>
              </a:solidFill>
            </a:endParaRPr>
          </a:p>
          <a:p>
            <a:pPr marL="0" lvl="0" indent="0" algn="l" rtl="0">
              <a:spcBef>
                <a:spcPts val="0"/>
              </a:spcBef>
              <a:spcAft>
                <a:spcPts val="0"/>
              </a:spcAft>
              <a:buNone/>
            </a:pPr>
            <a:r>
              <a:rPr lang="en-US" sz="3000">
                <a:solidFill>
                  <a:srgbClr val="FFFC66"/>
                </a:solidFill>
              </a:rPr>
              <a:t>&lt;head&gt;</a:t>
            </a:r>
            <a:endParaRPr sz="3000">
              <a:solidFill>
                <a:srgbClr val="FFFC66"/>
              </a:solidFill>
            </a:endParaRPr>
          </a:p>
          <a:p>
            <a:pPr marL="0" lvl="0" indent="0" algn="l" rtl="0">
              <a:spcBef>
                <a:spcPts val="0"/>
              </a:spcBef>
              <a:spcAft>
                <a:spcPts val="0"/>
              </a:spcAft>
              <a:buNone/>
            </a:pPr>
            <a:r>
              <a:rPr lang="en-US" sz="3000">
                <a:solidFill>
                  <a:srgbClr val="FFFC66"/>
                </a:solidFill>
              </a:rPr>
              <a:t>&lt;style&gt;</a:t>
            </a:r>
            <a:endParaRPr sz="3000">
              <a:solidFill>
                <a:srgbClr val="FFFC66"/>
              </a:solidFill>
            </a:endParaRPr>
          </a:p>
          <a:p>
            <a:pPr marL="0" lvl="0" indent="0" algn="l" rtl="0">
              <a:spcBef>
                <a:spcPts val="0"/>
              </a:spcBef>
              <a:spcAft>
                <a:spcPts val="0"/>
              </a:spcAft>
              <a:buNone/>
            </a:pPr>
            <a:r>
              <a:rPr lang="en-US" sz="3000">
                <a:solidFill>
                  <a:srgbClr val="FFFC66"/>
                </a:solidFill>
              </a:rPr>
              <a:t>body{</a:t>
            </a:r>
            <a:endParaRPr sz="3000">
              <a:solidFill>
                <a:srgbClr val="FFFC66"/>
              </a:solidFill>
            </a:endParaRPr>
          </a:p>
          <a:p>
            <a:pPr marL="0" lvl="0" indent="0" algn="l" rtl="0">
              <a:spcBef>
                <a:spcPts val="0"/>
              </a:spcBef>
              <a:spcAft>
                <a:spcPts val="0"/>
              </a:spcAft>
              <a:buNone/>
            </a:pPr>
            <a:r>
              <a:rPr lang="en-US" sz="3000">
                <a:solidFill>
                  <a:srgbClr val="FFFC66"/>
                </a:solidFill>
              </a:rPr>
              <a:t>background:black;</a:t>
            </a:r>
            <a:endParaRPr sz="3000">
              <a:solidFill>
                <a:srgbClr val="FFFC66"/>
              </a:solidFill>
            </a:endParaRPr>
          </a:p>
          <a:p>
            <a:pPr marL="0" lvl="0" indent="0" algn="l" rtl="0">
              <a:spcBef>
                <a:spcPts val="0"/>
              </a:spcBef>
              <a:spcAft>
                <a:spcPts val="0"/>
              </a:spcAft>
              <a:buNone/>
            </a:pPr>
            <a:r>
              <a:rPr lang="en-US" sz="3000">
                <a:solidFill>
                  <a:srgbClr val="FFFC66"/>
                </a:solidFill>
              </a:rPr>
              <a:t>color:white</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a:t>
            </a:r>
            <a:endParaRPr sz="3000">
              <a:solidFill>
                <a:srgbClr val="FFFC66"/>
              </a:solidFill>
            </a:endParaRPr>
          </a:p>
          <a:p>
            <a:pPr marL="0" lvl="0" indent="0" algn="l" rtl="0">
              <a:spcBef>
                <a:spcPts val="0"/>
              </a:spcBef>
              <a:spcAft>
                <a:spcPts val="0"/>
              </a:spcAft>
              <a:buNone/>
            </a:pPr>
            <a:r>
              <a:rPr lang="en-US" sz="3000">
                <a:solidFill>
                  <a:srgbClr val="FFFC66"/>
                </a:solidFill>
              </a:rPr>
              <a:t>#grad1 {</a:t>
            </a:r>
            <a:endParaRPr sz="3000">
              <a:solidFill>
                <a:srgbClr val="FFFC66"/>
              </a:solidFill>
            </a:endParaRPr>
          </a:p>
          <a:p>
            <a:pPr marL="0" lvl="0" indent="0" algn="l" rtl="0">
              <a:spcBef>
                <a:spcPts val="0"/>
              </a:spcBef>
              <a:spcAft>
                <a:spcPts val="0"/>
              </a:spcAft>
              <a:buNone/>
            </a:pPr>
            <a:r>
              <a:rPr lang="en-US" sz="3000">
                <a:solidFill>
                  <a:srgbClr val="FFFC66"/>
                </a:solidFill>
              </a:rPr>
              <a:t>  height: 200px;</a:t>
            </a:r>
            <a:endParaRPr sz="3000">
              <a:solidFill>
                <a:srgbClr val="FFFC66"/>
              </a:solidFill>
            </a:endParaRPr>
          </a:p>
          <a:p>
            <a:pPr marL="0" lvl="0" indent="0" algn="l" rtl="0">
              <a:spcBef>
                <a:spcPts val="0"/>
              </a:spcBef>
              <a:spcAft>
                <a:spcPts val="0"/>
              </a:spcAft>
              <a:buNone/>
            </a:pPr>
            <a:r>
              <a:rPr lang="en-US" sz="3000">
                <a:solidFill>
                  <a:srgbClr val="FFFC66"/>
                </a:solidFill>
              </a:rPr>
              <a:t>  background-color: red; /* For browsers that do not support gradients */</a:t>
            </a:r>
            <a:endParaRPr sz="3000">
              <a:solidFill>
                <a:srgbClr val="FFFC66"/>
              </a:solidFill>
            </a:endParaRPr>
          </a:p>
          <a:p>
            <a:pPr marL="0" lvl="0" indent="0" algn="l" rtl="0">
              <a:spcBef>
                <a:spcPts val="0"/>
              </a:spcBef>
              <a:spcAft>
                <a:spcPts val="0"/>
              </a:spcAft>
              <a:buNone/>
            </a:pPr>
            <a:r>
              <a:rPr lang="en-US" sz="3000">
                <a:solidFill>
                  <a:srgbClr val="FFFC66"/>
                </a:solidFill>
              </a:rPr>
              <a:t>  background-image: linear-gradient(red, yellow);</a:t>
            </a:r>
            <a:endParaRPr sz="3000">
              <a:solidFill>
                <a:srgbClr val="FFFC66"/>
              </a:solidFill>
            </a:endParaRPr>
          </a:p>
          <a:p>
            <a:pPr marL="0" lvl="0" indent="0" algn="l" rtl="0">
              <a:spcBef>
                <a:spcPts val="0"/>
              </a:spcBef>
              <a:spcAft>
                <a:spcPts val="0"/>
              </a:spcAft>
              <a:buNone/>
            </a:pPr>
            <a:r>
              <a:rPr lang="en-US" sz="3000">
                <a:solidFill>
                  <a:srgbClr val="FFFC66"/>
                </a:solidFill>
              </a:rPr>
              <a:t>}</a:t>
            </a:r>
            <a:endParaRPr sz="3000">
              <a:solidFill>
                <a:srgbClr val="FFFC66"/>
              </a:solidFill>
            </a:endParaRPr>
          </a:p>
          <a:p>
            <a:pPr marL="0" lvl="0" indent="0" algn="l" rtl="0">
              <a:spcBef>
                <a:spcPts val="0"/>
              </a:spcBef>
              <a:spcAft>
                <a:spcPts val="0"/>
              </a:spcAft>
              <a:buNone/>
            </a:pPr>
            <a:r>
              <a:rPr lang="en-US" sz="3000">
                <a:solidFill>
                  <a:srgbClr val="FFFC66"/>
                </a:solidFill>
              </a:rPr>
              <a:t>&lt;/style&gt;</a:t>
            </a:r>
            <a:endParaRPr sz="3000">
              <a:solidFill>
                <a:srgbClr val="FFFC66"/>
              </a:solidFill>
            </a:endParaRPr>
          </a:p>
          <a:p>
            <a:pPr marL="0" lvl="0" indent="0" algn="l" rtl="0">
              <a:spcBef>
                <a:spcPts val="0"/>
              </a:spcBef>
              <a:spcAft>
                <a:spcPts val="0"/>
              </a:spcAft>
              <a:buNone/>
            </a:pPr>
            <a:r>
              <a:rPr lang="en-US" sz="3000">
                <a:solidFill>
                  <a:srgbClr val="FFFC66"/>
                </a:solidFill>
              </a:rPr>
              <a:t>&lt;/head&gt;</a:t>
            </a:r>
            <a:endParaRPr sz="3000">
              <a:solidFill>
                <a:srgbClr val="FFFC66"/>
              </a:solidFill>
            </a:endParaRPr>
          </a:p>
          <a:p>
            <a:pPr marL="0" lvl="0" indent="0" algn="l" rtl="0">
              <a:spcBef>
                <a:spcPts val="0"/>
              </a:spcBef>
              <a:spcAft>
                <a:spcPts val="0"/>
              </a:spcAft>
              <a:buNone/>
            </a:pPr>
            <a:r>
              <a:rPr lang="en-US" sz="3000">
                <a:solidFill>
                  <a:srgbClr val="FFFC66"/>
                </a:solidFill>
              </a:rPr>
              <a:t>&lt;body&gt;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&lt;h1&gt;Linear Gradient - Top to Bottom&lt;/h1&gt;</a:t>
            </a:r>
            <a:endParaRPr sz="3000">
              <a:solidFill>
                <a:srgbClr val="FFFC66"/>
              </a:solidFill>
            </a:endParaRPr>
          </a:p>
          <a:p>
            <a:pPr marL="0" lvl="0" indent="0" algn="l" rtl="0">
              <a:spcBef>
                <a:spcPts val="0"/>
              </a:spcBef>
              <a:spcAft>
                <a:spcPts val="0"/>
              </a:spcAft>
              <a:buNone/>
            </a:pPr>
            <a:r>
              <a:rPr lang="en-US" sz="3000">
                <a:solidFill>
                  <a:srgbClr val="FFFC66"/>
                </a:solidFill>
              </a:rPr>
              <a:t>&lt;p&gt;This linear gradient starts red at the top, transitioning to yellow at the bottom:&lt;/p&gt;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&lt;div id="grad1"&gt;&lt;/div&gt;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&lt;/body&gt;</a:t>
            </a:r>
            <a:endParaRPr sz="3000">
              <a:solidFill>
                <a:srgbClr val="FFFC66"/>
              </a:solidFill>
            </a:endParaRPr>
          </a:p>
          <a:p>
            <a:pPr marL="0" lvl="0" indent="0" algn="l" rtl="0">
              <a:spcBef>
                <a:spcPts val="0"/>
              </a:spcBef>
              <a:spcAft>
                <a:spcPts val="0"/>
              </a:spcAft>
              <a:buNone/>
            </a:pPr>
            <a:r>
              <a:rPr lang="en-US" sz="3000">
                <a:solidFill>
                  <a:srgbClr val="FFFC66"/>
                </a:solidFill>
              </a:rPr>
              <a:t>&lt;/html&gt;</a:t>
            </a:r>
            <a:endParaRPr sz="3000">
              <a:solidFill>
                <a:srgbClr val="FFFC66"/>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1900"/>
          </a:p>
        </p:txBody>
      </p:sp>
      <p:sp>
        <p:nvSpPr>
          <p:cNvPr id="2849" name="Google Shape;2849;p16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50" name="Google Shape;2850;p16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851" name="Google Shape;2851;p164"/>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52" name="Google Shape;2852;p16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53" name="Google Shape;2853;p16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54" name="Google Shape;2854;p16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55" name="Google Shape;2855;p164"/>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856" name="Google Shape;2856;p164"/>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60"/>
        <p:cNvGrpSpPr/>
        <p:nvPr/>
      </p:nvGrpSpPr>
      <p:grpSpPr>
        <a:xfrm>
          <a:off x="0" y="0"/>
          <a:ext cx="0" cy="0"/>
          <a:chOff x="0" y="0"/>
          <a:chExt cx="0" cy="0"/>
        </a:xfrm>
      </p:grpSpPr>
      <p:pic>
        <p:nvPicPr>
          <p:cNvPr id="2861" name="Google Shape;2861;p165"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862" name="Google Shape;2862;p16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863" name="Google Shape;2863;p16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64" name="Google Shape;2864;p16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Linear Gradients</a:t>
            </a:r>
            <a:endParaRPr sz="100">
              <a:solidFill>
                <a:schemeClr val="lt1"/>
              </a:solidFill>
              <a:latin typeface="Helvetica Neue"/>
              <a:ea typeface="Helvetica Neue"/>
              <a:cs typeface="Helvetica Neue"/>
              <a:sym typeface="Helvetica Neue"/>
            </a:endParaRPr>
          </a:p>
        </p:txBody>
      </p:sp>
      <p:sp>
        <p:nvSpPr>
          <p:cNvPr id="2865" name="Google Shape;2865;p16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866" name="Google Shape;2866;p16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67" name="Google Shape;2867;p16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68" name="Google Shape;2868;p16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69" name="Google Shape;2869;p16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70" name="Google Shape;2870;p16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71" name="Google Shape;2871;p16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72" name="Google Shape;2872;p16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73" name="Google Shape;2873;p16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874" name="Google Shape;2874;p165"/>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75" name="Google Shape;2875;p16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876" name="Google Shape;2876;p165"/>
          <p:cNvSpPr txBox="1"/>
          <p:nvPr/>
        </p:nvSpPr>
        <p:spPr>
          <a:xfrm>
            <a:off x="654625" y="1671325"/>
            <a:ext cx="12711600" cy="16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1900"/>
          </a:p>
        </p:txBody>
      </p:sp>
      <p:sp>
        <p:nvSpPr>
          <p:cNvPr id="2877" name="Google Shape;2877;p16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78" name="Google Shape;2878;p16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879" name="Google Shape;2879;p165"/>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80" name="Google Shape;2880;p16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81" name="Google Shape;2881;p16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82" name="Google Shape;2882;p16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83" name="Google Shape;2883;p165"/>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884" name="Google Shape;2884;p165"/>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885" name="Google Shape;2885;p165"/>
          <p:cNvPicPr preferRelativeResize="0"/>
          <p:nvPr/>
        </p:nvPicPr>
        <p:blipFill>
          <a:blip r:embed="rId4">
            <a:alphaModFix/>
          </a:blip>
          <a:stretch>
            <a:fillRect/>
          </a:stretch>
        </p:blipFill>
        <p:spPr>
          <a:xfrm>
            <a:off x="1152600" y="2218050"/>
            <a:ext cx="22132475" cy="105941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89"/>
        <p:cNvGrpSpPr/>
        <p:nvPr/>
      </p:nvGrpSpPr>
      <p:grpSpPr>
        <a:xfrm>
          <a:off x="0" y="0"/>
          <a:ext cx="0" cy="0"/>
          <a:chOff x="0" y="0"/>
          <a:chExt cx="0" cy="0"/>
        </a:xfrm>
      </p:grpSpPr>
      <p:pic>
        <p:nvPicPr>
          <p:cNvPr id="2890" name="Google Shape;2890;p166"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891" name="Google Shape;2891;p16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892" name="Google Shape;2892;p16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893" name="Google Shape;2893;p16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Radial Gradients</a:t>
            </a:r>
            <a:endParaRPr sz="100">
              <a:solidFill>
                <a:schemeClr val="lt1"/>
              </a:solidFill>
              <a:latin typeface="Helvetica Neue"/>
              <a:ea typeface="Helvetica Neue"/>
              <a:cs typeface="Helvetica Neue"/>
              <a:sym typeface="Helvetica Neue"/>
            </a:endParaRPr>
          </a:p>
        </p:txBody>
      </p:sp>
      <p:sp>
        <p:nvSpPr>
          <p:cNvPr id="2894" name="Google Shape;2894;p16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895" name="Google Shape;2895;p16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96" name="Google Shape;2896;p16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97" name="Google Shape;2897;p16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98" name="Google Shape;2898;p16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99" name="Google Shape;2899;p16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0" name="Google Shape;2900;p16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1" name="Google Shape;2901;p16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2" name="Google Shape;2902;p16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903" name="Google Shape;2903;p166"/>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04" name="Google Shape;2904;p16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905" name="Google Shape;2905;p166"/>
          <p:cNvSpPr txBox="1"/>
          <p:nvPr/>
        </p:nvSpPr>
        <p:spPr>
          <a:xfrm>
            <a:off x="1188025" y="2585725"/>
            <a:ext cx="22830000" cy="932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rgbClr val="0081CC"/>
                </a:solidFill>
              </a:rPr>
              <a:t>The radial-gradient() function sets a radial gradient as the background image.</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A radial gradient is defined by its center.</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To create a radial gradient you must define at least two color stops.</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	background-image: radial-gradient(shape size at position, start-color, ..., last-color);</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endParaRPr sz="5400">
              <a:solidFill>
                <a:srgbClr val="0081CC"/>
              </a:solidFill>
            </a:endParaRPr>
          </a:p>
        </p:txBody>
      </p:sp>
      <p:sp>
        <p:nvSpPr>
          <p:cNvPr id="2906" name="Google Shape;2906;p16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7" name="Google Shape;2907;p166"/>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908" name="Google Shape;2908;p166"/>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9" name="Google Shape;2909;p16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10" name="Google Shape;2910;p16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11" name="Google Shape;2911;p166"/>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12" name="Google Shape;2912;p166"/>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913" name="Google Shape;2913;p166"/>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17"/>
        <p:cNvGrpSpPr/>
        <p:nvPr/>
      </p:nvGrpSpPr>
      <p:grpSpPr>
        <a:xfrm>
          <a:off x="0" y="0"/>
          <a:ext cx="0" cy="0"/>
          <a:chOff x="0" y="0"/>
          <a:chExt cx="0" cy="0"/>
        </a:xfrm>
      </p:grpSpPr>
      <p:pic>
        <p:nvPicPr>
          <p:cNvPr id="2918" name="Google Shape;2918;p167"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919" name="Google Shape;2919;p16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2920" name="Google Shape;2920;p16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21" name="Google Shape;2921;p16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Radial Gradients</a:t>
            </a:r>
            <a:endParaRPr sz="100">
              <a:solidFill>
                <a:schemeClr val="lt1"/>
              </a:solidFill>
              <a:latin typeface="Helvetica Neue"/>
              <a:ea typeface="Helvetica Neue"/>
              <a:cs typeface="Helvetica Neue"/>
              <a:sym typeface="Helvetica Neue"/>
            </a:endParaRPr>
          </a:p>
        </p:txBody>
      </p:sp>
      <p:sp>
        <p:nvSpPr>
          <p:cNvPr id="2922" name="Google Shape;2922;p16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923" name="Google Shape;2923;p16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24" name="Google Shape;2924;p16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25" name="Google Shape;2925;p16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26" name="Google Shape;2926;p16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27" name="Google Shape;2927;p16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28" name="Google Shape;2928;p16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29" name="Google Shape;2929;p16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30" name="Google Shape;2930;p16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931" name="Google Shape;2931;p167"/>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32" name="Google Shape;2932;p16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933" name="Google Shape;2933;p167"/>
          <p:cNvSpPr txBox="1"/>
          <p:nvPr/>
        </p:nvSpPr>
        <p:spPr>
          <a:xfrm>
            <a:off x="121225" y="2585725"/>
            <a:ext cx="12561000" cy="1099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rPr>
              <a:t>&lt;!DOCTYPE html&gt;</a:t>
            </a:r>
            <a:endParaRPr sz="3900">
              <a:solidFill>
                <a:srgbClr val="FFFC66"/>
              </a:solidFill>
            </a:endParaRPr>
          </a:p>
          <a:p>
            <a:pPr marL="0" lvl="0" indent="0" algn="l" rtl="0">
              <a:spcBef>
                <a:spcPts val="0"/>
              </a:spcBef>
              <a:spcAft>
                <a:spcPts val="0"/>
              </a:spcAft>
              <a:buNone/>
            </a:pPr>
            <a:r>
              <a:rPr lang="en-US" sz="3900">
                <a:solidFill>
                  <a:srgbClr val="FFFC66"/>
                </a:solidFill>
              </a:rPr>
              <a:t>&lt;html&gt;</a:t>
            </a:r>
            <a:endParaRPr sz="3900">
              <a:solidFill>
                <a:srgbClr val="FFFC66"/>
              </a:solidFill>
            </a:endParaRPr>
          </a:p>
          <a:p>
            <a:pPr marL="0" lvl="0" indent="0" algn="l" rtl="0">
              <a:spcBef>
                <a:spcPts val="0"/>
              </a:spcBef>
              <a:spcAft>
                <a:spcPts val="0"/>
              </a:spcAft>
              <a:buNone/>
            </a:pPr>
            <a:r>
              <a:rPr lang="en-US" sz="3900">
                <a:solidFill>
                  <a:srgbClr val="FFFC66"/>
                </a:solidFill>
              </a:rPr>
              <a:t>&lt;head&gt;</a:t>
            </a:r>
            <a:endParaRPr sz="3900">
              <a:solidFill>
                <a:srgbClr val="FFFC66"/>
              </a:solidFill>
            </a:endParaRPr>
          </a:p>
          <a:p>
            <a:pPr marL="0" lvl="0" indent="0" algn="l" rtl="0">
              <a:spcBef>
                <a:spcPts val="0"/>
              </a:spcBef>
              <a:spcAft>
                <a:spcPts val="0"/>
              </a:spcAft>
              <a:buNone/>
            </a:pPr>
            <a:r>
              <a:rPr lang="en-US" sz="3900">
                <a:solidFill>
                  <a:srgbClr val="FFFC66"/>
                </a:solidFill>
              </a:rPr>
              <a:t>&lt;style&gt;</a:t>
            </a:r>
            <a:endParaRPr sz="3900">
              <a:solidFill>
                <a:srgbClr val="FFFC66"/>
              </a:solidFill>
            </a:endParaRPr>
          </a:p>
          <a:p>
            <a:pPr marL="0" lvl="0" indent="0" algn="l" rtl="0">
              <a:spcBef>
                <a:spcPts val="0"/>
              </a:spcBef>
              <a:spcAft>
                <a:spcPts val="0"/>
              </a:spcAft>
              <a:buNone/>
            </a:pPr>
            <a:r>
              <a:rPr lang="en-US" sz="3900">
                <a:solidFill>
                  <a:srgbClr val="FFFC66"/>
                </a:solidFill>
              </a:rPr>
              <a:t>#grad1 {</a:t>
            </a:r>
            <a:endParaRPr sz="3900">
              <a:solidFill>
                <a:srgbClr val="FFFC66"/>
              </a:solidFill>
            </a:endParaRPr>
          </a:p>
          <a:p>
            <a:pPr marL="0" lvl="0" indent="0" algn="l" rtl="0">
              <a:spcBef>
                <a:spcPts val="0"/>
              </a:spcBef>
              <a:spcAft>
                <a:spcPts val="0"/>
              </a:spcAft>
              <a:buNone/>
            </a:pPr>
            <a:r>
              <a:rPr lang="en-US" sz="3900">
                <a:solidFill>
                  <a:srgbClr val="FFFC66"/>
                </a:solidFill>
              </a:rPr>
              <a:t>  height: 150px;</a:t>
            </a:r>
            <a:endParaRPr sz="3900">
              <a:solidFill>
                <a:srgbClr val="FFFC66"/>
              </a:solidFill>
            </a:endParaRPr>
          </a:p>
          <a:p>
            <a:pPr marL="0" lvl="0" indent="0" algn="l" rtl="0">
              <a:spcBef>
                <a:spcPts val="0"/>
              </a:spcBef>
              <a:spcAft>
                <a:spcPts val="0"/>
              </a:spcAft>
              <a:buNone/>
            </a:pPr>
            <a:r>
              <a:rPr lang="en-US" sz="3900">
                <a:solidFill>
                  <a:srgbClr val="FFFC66"/>
                </a:solidFill>
              </a:rPr>
              <a:t>  width: 200px;</a:t>
            </a:r>
            <a:endParaRPr sz="3900">
              <a:solidFill>
                <a:srgbClr val="FFFC66"/>
              </a:solidFill>
            </a:endParaRPr>
          </a:p>
          <a:p>
            <a:pPr marL="0" lvl="0" indent="0" algn="l" rtl="0">
              <a:spcBef>
                <a:spcPts val="0"/>
              </a:spcBef>
              <a:spcAft>
                <a:spcPts val="0"/>
              </a:spcAft>
              <a:buNone/>
            </a:pPr>
            <a:r>
              <a:rPr lang="en-US" sz="3900">
                <a:solidFill>
                  <a:srgbClr val="FFFC66"/>
                </a:solidFill>
              </a:rPr>
              <a:t>  background-image: radial-gradient(red, green, blue);</a:t>
            </a:r>
            <a:endParaRPr sz="3900">
              <a:solidFill>
                <a:srgbClr val="FFFC66"/>
              </a:solidFill>
            </a:endParaRPr>
          </a:p>
          <a:p>
            <a:pPr marL="0" lvl="0" indent="0" algn="l" rtl="0">
              <a:spcBef>
                <a:spcPts val="0"/>
              </a:spcBef>
              <a:spcAft>
                <a:spcPts val="0"/>
              </a:spcAft>
              <a:buNone/>
            </a:pPr>
            <a:r>
              <a:rPr lang="en-US" sz="3900">
                <a:solidFill>
                  <a:srgbClr val="FFFC66"/>
                </a:solidFill>
              </a:rPr>
              <a:t>}</a:t>
            </a:r>
            <a:endParaRPr sz="3900">
              <a:solidFill>
                <a:srgbClr val="FFFC66"/>
              </a:solidFill>
            </a:endParaRPr>
          </a:p>
          <a:p>
            <a:pPr marL="0" lvl="0" indent="0" algn="l" rtl="0">
              <a:spcBef>
                <a:spcPts val="0"/>
              </a:spcBef>
              <a:spcAft>
                <a:spcPts val="0"/>
              </a:spcAft>
              <a:buNone/>
            </a:pPr>
            <a:r>
              <a:rPr lang="en-US" sz="3900">
                <a:solidFill>
                  <a:srgbClr val="FFFC66"/>
                </a:solidFill>
              </a:rPr>
              <a:t>&lt;/style&gt;</a:t>
            </a:r>
            <a:endParaRPr sz="3900">
              <a:solidFill>
                <a:srgbClr val="FFFC66"/>
              </a:solidFill>
            </a:endParaRPr>
          </a:p>
          <a:p>
            <a:pPr marL="0" lvl="0" indent="0" algn="l" rtl="0">
              <a:spcBef>
                <a:spcPts val="0"/>
              </a:spcBef>
              <a:spcAft>
                <a:spcPts val="0"/>
              </a:spcAft>
              <a:buNone/>
            </a:pPr>
            <a:r>
              <a:rPr lang="en-US" sz="3900">
                <a:solidFill>
                  <a:srgbClr val="FFFC66"/>
                </a:solidFill>
              </a:rPr>
              <a:t>&lt;/head&gt;</a:t>
            </a:r>
            <a:endParaRPr sz="3900">
              <a:solidFill>
                <a:srgbClr val="FFFC66"/>
              </a:solidFill>
            </a:endParaRPr>
          </a:p>
          <a:p>
            <a:pPr marL="0" lvl="0" indent="0" algn="l" rtl="0">
              <a:spcBef>
                <a:spcPts val="0"/>
              </a:spcBef>
              <a:spcAft>
                <a:spcPts val="0"/>
              </a:spcAft>
              <a:buNone/>
            </a:pPr>
            <a:r>
              <a:rPr lang="en-US" sz="3900">
                <a:solidFill>
                  <a:srgbClr val="FFFC66"/>
                </a:solidFill>
              </a:rPr>
              <a:t>&lt;body&gt;</a:t>
            </a:r>
            <a:endParaRPr sz="3900">
              <a:solidFill>
                <a:srgbClr val="FFFC66"/>
              </a:solidFill>
            </a:endParaRPr>
          </a:p>
          <a:p>
            <a:pPr marL="0" lvl="0" indent="0" algn="l" rtl="0">
              <a:spcBef>
                <a:spcPts val="0"/>
              </a:spcBef>
              <a:spcAft>
                <a:spcPts val="0"/>
              </a:spcAft>
              <a:buNone/>
            </a:pPr>
            <a:endParaRPr sz="3900">
              <a:solidFill>
                <a:srgbClr val="FFFC66"/>
              </a:solidFill>
            </a:endParaRPr>
          </a:p>
          <a:p>
            <a:pPr marL="0" lvl="0" indent="0" algn="l" rtl="0">
              <a:spcBef>
                <a:spcPts val="0"/>
              </a:spcBef>
              <a:spcAft>
                <a:spcPts val="0"/>
              </a:spcAft>
              <a:buNone/>
            </a:pPr>
            <a:r>
              <a:rPr lang="en-US" sz="3900">
                <a:solidFill>
                  <a:srgbClr val="FFFC66"/>
                </a:solidFill>
              </a:rPr>
              <a:t>&lt;h3&gt;Radial Gradient - Evenly Spaced Color Stops&lt;/h3&gt;</a:t>
            </a:r>
            <a:endParaRPr sz="3900">
              <a:solidFill>
                <a:srgbClr val="FFFC66"/>
              </a:solidFill>
            </a:endParaRPr>
          </a:p>
          <a:p>
            <a:pPr marL="0" lvl="0" indent="0" algn="l" rtl="0">
              <a:spcBef>
                <a:spcPts val="0"/>
              </a:spcBef>
              <a:spcAft>
                <a:spcPts val="0"/>
              </a:spcAft>
              <a:buNone/>
            </a:pPr>
            <a:r>
              <a:rPr lang="en-US" sz="3900">
                <a:solidFill>
                  <a:srgbClr val="FFFC66"/>
                </a:solidFill>
              </a:rPr>
              <a:t>&lt;div id="grad1"&gt;&lt;/div&gt;</a:t>
            </a:r>
            <a:endParaRPr sz="3900">
              <a:solidFill>
                <a:srgbClr val="FFFC66"/>
              </a:solidFill>
            </a:endParaRPr>
          </a:p>
          <a:p>
            <a:pPr marL="0" lvl="0" indent="0" algn="l" rtl="0">
              <a:spcBef>
                <a:spcPts val="0"/>
              </a:spcBef>
              <a:spcAft>
                <a:spcPts val="0"/>
              </a:spcAft>
              <a:buNone/>
            </a:pPr>
            <a:endParaRPr sz="3900">
              <a:solidFill>
                <a:srgbClr val="FFFC66"/>
              </a:solidFill>
            </a:endParaRPr>
          </a:p>
          <a:p>
            <a:pPr marL="0" lvl="0" indent="0" algn="l" rtl="0">
              <a:spcBef>
                <a:spcPts val="0"/>
              </a:spcBef>
              <a:spcAft>
                <a:spcPts val="0"/>
              </a:spcAft>
              <a:buNone/>
            </a:pPr>
            <a:r>
              <a:rPr lang="en-US" sz="3900">
                <a:solidFill>
                  <a:srgbClr val="FFFC66"/>
                </a:solidFill>
              </a:rPr>
              <a:t>&lt;/body&gt;</a:t>
            </a:r>
            <a:endParaRPr sz="3900">
              <a:solidFill>
                <a:srgbClr val="FFFC66"/>
              </a:solidFill>
            </a:endParaRPr>
          </a:p>
          <a:p>
            <a:pPr marL="0" lvl="0" indent="0" algn="l" rtl="0">
              <a:spcBef>
                <a:spcPts val="0"/>
              </a:spcBef>
              <a:spcAft>
                <a:spcPts val="0"/>
              </a:spcAft>
              <a:buNone/>
            </a:pPr>
            <a:r>
              <a:rPr lang="en-US" sz="3900">
                <a:solidFill>
                  <a:srgbClr val="FFFC66"/>
                </a:solidFill>
              </a:rPr>
              <a:t>&lt;/html&gt;</a:t>
            </a:r>
            <a:endParaRPr sz="3900">
              <a:solidFill>
                <a:srgbClr val="FFFC66"/>
              </a:solidFill>
            </a:endParaRPr>
          </a:p>
        </p:txBody>
      </p:sp>
      <p:sp>
        <p:nvSpPr>
          <p:cNvPr id="2934" name="Google Shape;2934;p16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35" name="Google Shape;2935;p16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936" name="Google Shape;2936;p167"/>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37" name="Google Shape;2937;p16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38" name="Google Shape;2938;p16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39" name="Google Shape;2939;p167"/>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40" name="Google Shape;2940;p167"/>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941" name="Google Shape;2941;p167"/>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942" name="Google Shape;2942;p167"/>
          <p:cNvPicPr preferRelativeResize="0"/>
          <p:nvPr/>
        </p:nvPicPr>
        <p:blipFill>
          <a:blip r:embed="rId4">
            <a:alphaModFix/>
          </a:blip>
          <a:stretch>
            <a:fillRect/>
          </a:stretch>
        </p:blipFill>
        <p:spPr>
          <a:xfrm>
            <a:off x="13050400" y="3256125"/>
            <a:ext cx="11038900" cy="993856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46"/>
        <p:cNvGrpSpPr/>
        <p:nvPr/>
      </p:nvGrpSpPr>
      <p:grpSpPr>
        <a:xfrm>
          <a:off x="0" y="0"/>
          <a:ext cx="0" cy="0"/>
          <a:chOff x="0" y="0"/>
          <a:chExt cx="0" cy="0"/>
        </a:xfrm>
      </p:grpSpPr>
      <p:pic>
        <p:nvPicPr>
          <p:cNvPr id="2947" name="Google Shape;2947;p168"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948" name="Google Shape;2948;p168"/>
          <p:cNvSpPr txBox="1"/>
          <p:nvPr/>
        </p:nvSpPr>
        <p:spPr>
          <a:xfrm>
            <a:off x="1043875" y="1473500"/>
            <a:ext cx="21622500" cy="132909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The transform property in CSS is used to change the coordinate space of the visual formatting model. This is used to add effects like skew, rotate, translate, etc on elements.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Syntax:</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transform: none|transform-functions|initial|inherit;</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Note: The transformations can be of 2-D or 3-D type.</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none: No transformation takes place.</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matrix(x, x, x, x, x, x): It specifies a matrix transformation of 2-D type. It takes 6 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matrix3d(x, x, x, x, x, x, x, x, x): It specifies a matrix transformation of 3-D type. It takes 9 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translate(x, y): It specifies a translation across the X and Y axes.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r>
              <a:rPr lang="en-US" sz="3400">
                <a:solidFill>
                  <a:srgbClr val="0081CC"/>
                </a:solidFill>
              </a:rPr>
              <a:t>translate3d(x, y, z): It specifies a translation across the X, Y, and Z axes.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2949" name="Google Shape;2949;p16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50" name="Google Shape;2950;p16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2951" name="Google Shape;2951;p16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952" name="Google Shape;2952;p16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53" name="Google Shape;2953;p16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4" name="Google Shape;2954;p16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5" name="Google Shape;2955;p16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6" name="Google Shape;2956;p16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7" name="Google Shape;2957;p16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8" name="Google Shape;2958;p16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59" name="Google Shape;2959;p16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960" name="Google Shape;2960;p168"/>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61" name="Google Shape;2961;p16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962" name="Google Shape;2962;p168"/>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2963" name="Google Shape;2963;p16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64" name="Google Shape;2964;p16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965" name="Google Shape;2965;p168"/>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66" name="Google Shape;2966;p16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67" name="Google Shape;2967;p16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68" name="Google Shape;2968;p168"/>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69" name="Google Shape;2969;p168"/>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a:ea typeface="Helvetica Neue"/>
              <a:cs typeface="Helvetica Neue"/>
              <a:sym typeface="Helvetica Neue"/>
            </a:endParaRPr>
          </a:p>
        </p:txBody>
      </p:sp>
      <p:sp>
        <p:nvSpPr>
          <p:cNvPr id="2970" name="Google Shape;2970;p168"/>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74"/>
        <p:cNvGrpSpPr/>
        <p:nvPr/>
      </p:nvGrpSpPr>
      <p:grpSpPr>
        <a:xfrm>
          <a:off x="0" y="0"/>
          <a:ext cx="0" cy="0"/>
          <a:chOff x="0" y="0"/>
          <a:chExt cx="0" cy="0"/>
        </a:xfrm>
      </p:grpSpPr>
      <p:pic>
        <p:nvPicPr>
          <p:cNvPr id="2975" name="Google Shape;2975;p169"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2976" name="Google Shape;2976;p169"/>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2977" name="Google Shape;2977;p16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78" name="Google Shape;2978;p16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2979" name="Google Shape;2979;p16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2980" name="Google Shape;2980;p16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81" name="Google Shape;2981;p16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2" name="Google Shape;2982;p16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3" name="Google Shape;2983;p16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4" name="Google Shape;2984;p16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5" name="Google Shape;2985;p16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6" name="Google Shape;2986;p16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7" name="Google Shape;2987;p16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2988" name="Google Shape;2988;p169"/>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89" name="Google Shape;2989;p16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2990" name="Google Shape;2990;p169"/>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2991" name="Google Shape;2991;p16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92" name="Google Shape;2992;p16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2993" name="Google Shape;2993;p169"/>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94" name="Google Shape;2994;p16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95" name="Google Shape;2995;p16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96" name="Google Shape;2996;p169"/>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97" name="Google Shape;2997;p169"/>
          <p:cNvSpPr txBox="1"/>
          <p:nvPr/>
        </p:nvSpPr>
        <p:spPr>
          <a:xfrm>
            <a:off x="760175" y="1454225"/>
            <a:ext cx="23003100" cy="13372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translateX(x): It specifies the translation across the X-axis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translateY(y): It specifies the translation across the Y-axis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translateZ(z): It specifies the translation across the Z-axis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rotate(angle): It specifies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rotateX(angle): It specifies the rotation along with the X-axis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roatateY(angle): It specifies the rotation along with the Y-axis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roteteZ(angle): It specifies the rotation along with the Z-axis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scale(x, y): It specifies the scale transformation along the X and Y axes.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scale3d(x, y, z): It specifies the scale transformation along the X, Y, and Z axes.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scaleX(x): It specifies the scale transformation along the X-axis.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r>
              <a:rPr lang="en-US" sz="3400">
                <a:solidFill>
                  <a:srgbClr val="0081CC"/>
                </a:solidFill>
              </a:rPr>
              <a:t>scaleY(y): It specifies the scale transformation along the Y-axis.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a:buNone/>
            </a:pPr>
            <a:endParaRPr sz="3400">
              <a:solidFill>
                <a:srgbClr val="0081CC"/>
              </a:solidFill>
            </a:endParaRPr>
          </a:p>
        </p:txBody>
      </p:sp>
      <p:sp>
        <p:nvSpPr>
          <p:cNvPr id="2998" name="Google Shape;2998;p169"/>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02"/>
        <p:cNvGrpSpPr/>
        <p:nvPr/>
      </p:nvGrpSpPr>
      <p:grpSpPr>
        <a:xfrm>
          <a:off x="0" y="0"/>
          <a:ext cx="0" cy="0"/>
          <a:chOff x="0" y="0"/>
          <a:chExt cx="0" cy="0"/>
        </a:xfrm>
      </p:grpSpPr>
      <p:pic>
        <p:nvPicPr>
          <p:cNvPr id="3003" name="Google Shape;3003;p170"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004" name="Google Shape;3004;p170"/>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005" name="Google Shape;3005;p17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06" name="Google Shape;3006;p17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07" name="Google Shape;3007;p17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008" name="Google Shape;3008;p17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09" name="Google Shape;3009;p17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0" name="Google Shape;3010;p17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1" name="Google Shape;3011;p17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2" name="Google Shape;3012;p17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3" name="Google Shape;3013;p17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4" name="Google Shape;3014;p17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15" name="Google Shape;3015;p17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016" name="Google Shape;3016;p170"/>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3017" name="Google Shape;3017;p17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018" name="Google Shape;3018;p170"/>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3019" name="Google Shape;3019;p17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20" name="Google Shape;3020;p17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021" name="Google Shape;3021;p170"/>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22" name="Google Shape;3022;p17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23" name="Google Shape;3023;p17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24" name="Google Shape;3024;p170"/>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25" name="Google Shape;3025;p170"/>
          <p:cNvSpPr txBox="1"/>
          <p:nvPr/>
        </p:nvSpPr>
        <p:spPr>
          <a:xfrm>
            <a:off x="760175" y="1454225"/>
            <a:ext cx="23003100" cy="13237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700">
                <a:solidFill>
                  <a:srgbClr val="0081CC"/>
                </a:solidFill>
              </a:rPr>
              <a:t>scaleZ(z): It specifies the scale transformation along the Z-axis.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scale3d(x, y, z): It specifies the scale transformation along the X, Y, and Z axes.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skew(angle, angle): It specifies the skew transformation along the X and Y axes corresponding to the skew angles.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skewX(angle): It specifies the skew transformation along with the X-axis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skewY(angle): It specifies the skew transformation along with the Y-axis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skewZ(angle): It specifies the skew transformation along with the Z-axis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perspective(x): It specifies the perspective of an element. Refer: Perspective property</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initial: It initializes the element to its default value.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inherit: It inherits the value from its parent element.</a:t>
            </a: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26" name="Google Shape;3026;p170"/>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30"/>
        <p:cNvGrpSpPr/>
        <p:nvPr/>
      </p:nvGrpSpPr>
      <p:grpSpPr>
        <a:xfrm>
          <a:off x="0" y="0"/>
          <a:ext cx="0" cy="0"/>
          <a:chOff x="0" y="0"/>
          <a:chExt cx="0" cy="0"/>
        </a:xfrm>
      </p:grpSpPr>
      <p:pic>
        <p:nvPicPr>
          <p:cNvPr id="3031" name="Google Shape;3031;p171"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032" name="Google Shape;3032;p171"/>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033" name="Google Shape;3033;p17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34" name="Google Shape;3034;p17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35" name="Google Shape;3035;p17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036" name="Google Shape;3036;p17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37" name="Google Shape;3037;p17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38" name="Google Shape;3038;p17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39" name="Google Shape;3039;p17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0" name="Google Shape;3040;p17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1" name="Google Shape;3041;p17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2" name="Google Shape;3042;p17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3" name="Google Shape;3043;p17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044" name="Google Shape;3044;p171"/>
          <p:cNvSpPr txBox="1"/>
          <p:nvPr/>
        </p:nvSpPr>
        <p:spPr>
          <a:xfrm>
            <a:off x="18659850" y="3018625"/>
            <a:ext cx="11387700" cy="4802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scaleY(1.5):&lt;/h2&gt;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class="c"&gt;Hello World!&lt;/div&gt;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&lt;/body&gt;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&lt;/html&gt;</a:t>
            </a:r>
            <a:endParaRPr sz="6000">
              <a:solidFill>
                <a:srgbClr val="0081CC"/>
              </a:solidFill>
            </a:endParaRPr>
          </a:p>
        </p:txBody>
      </p:sp>
      <p:sp>
        <p:nvSpPr>
          <p:cNvPr id="3045" name="Google Shape;3045;p17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046" name="Google Shape;3046;p171"/>
          <p:cNvSpPr txBox="1"/>
          <p:nvPr/>
        </p:nvSpPr>
        <p:spPr>
          <a:xfrm>
            <a:off x="7360225" y="1137925"/>
            <a:ext cx="5529600" cy="14330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div.b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skewY(20deg);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skewY(20deg);</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div.c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scaleY(1.5);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scaleY(1.5);</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3900">
              <a:solidFill>
                <a:srgbClr val="FFFC66"/>
              </a:solidFill>
            </a:endParaRPr>
          </a:p>
        </p:txBody>
      </p:sp>
      <p:sp>
        <p:nvSpPr>
          <p:cNvPr id="3047" name="Google Shape;3047;p171"/>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8" name="Google Shape;3048;p17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049" name="Google Shape;3049;p171"/>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50" name="Google Shape;3050;p17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51" name="Google Shape;3051;p17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52" name="Google Shape;3052;p171"/>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53" name="Google Shape;3053;p171"/>
          <p:cNvSpPr txBox="1"/>
          <p:nvPr/>
        </p:nvSpPr>
        <p:spPr>
          <a:xfrm>
            <a:off x="760175" y="1454225"/>
            <a:ext cx="6709200" cy="16353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&lt;!DOCTYPE html&gt;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&lt;html&gt;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&lt;head&gt;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&lt;style&gt;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body{</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background:black;</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color:blue;</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div.a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rotate(20deg);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rotate(20deg);</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54" name="Google Shape;3054;p171"/>
          <p:cNvSpPr txBox="1"/>
          <p:nvPr/>
        </p:nvSpPr>
        <p:spPr>
          <a:xfrm>
            <a:off x="13124750" y="2341075"/>
            <a:ext cx="6276000" cy="11405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&lt;/style&gt;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&lt;/head&gt;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&lt;body&gt;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&lt;h1&gt;The transform Property&lt;/h1&gt;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rotate(20deg):&lt;/h2&gt;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class="a"&gt;Hello World!&lt;/div&gt;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&lt;br&gt;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skewY(20deg):&lt;/h2&gt;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class="b"&gt;Hello World!&lt;/div&gt;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&lt;br&gt;</a:t>
            </a: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8"/>
        <p:cNvGrpSpPr/>
        <p:nvPr/>
      </p:nvGrpSpPr>
      <p:grpSpPr>
        <a:xfrm>
          <a:off x="0" y="0"/>
          <a:ext cx="0" cy="0"/>
          <a:chOff x="0" y="0"/>
          <a:chExt cx="0" cy="0"/>
        </a:xfrm>
      </p:grpSpPr>
      <p:pic>
        <p:nvPicPr>
          <p:cNvPr id="239" name="Google Shape;239;p3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40" name="Google Shape;240;p33"/>
          <p:cNvSpPr txBox="1"/>
          <p:nvPr/>
        </p:nvSpPr>
        <p:spPr>
          <a:xfrm>
            <a:off x="2339275" y="711500"/>
            <a:ext cx="54276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i="0" u="none" strike="noStrike" cap="none">
                <a:solidFill>
                  <a:srgbClr val="FFFFFF"/>
                </a:solidFill>
                <a:latin typeface="Courier New"/>
                <a:ea typeface="Courier New"/>
                <a:cs typeface="Courier New"/>
                <a:sym typeface="Courier New"/>
              </a:rPr>
              <a:t>Fon</a:t>
            </a:r>
            <a:r>
              <a:rPr lang="en-US" sz="7000">
                <a:solidFill>
                  <a:srgbClr val="FFFFFF"/>
                </a:solidFill>
                <a:latin typeface="Courier New"/>
                <a:ea typeface="Courier New"/>
                <a:cs typeface="Courier New"/>
                <a:sym typeface="Courier New"/>
              </a:rPr>
              <a:t>ts</a:t>
            </a:r>
            <a:endParaRPr>
              <a:latin typeface="Courier New"/>
              <a:ea typeface="Courier New"/>
              <a:cs typeface="Courier New"/>
              <a:sym typeface="Courier New"/>
            </a:endParaRPr>
          </a:p>
        </p:txBody>
      </p:sp>
      <p:sp>
        <p:nvSpPr>
          <p:cNvPr id="241" name="Google Shape;241;p33"/>
          <p:cNvSpPr txBox="1"/>
          <p:nvPr/>
        </p:nvSpPr>
        <p:spPr>
          <a:xfrm>
            <a:off x="2183796" y="3982525"/>
            <a:ext cx="10243200" cy="67830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font-family</a:t>
            </a:r>
            <a:endParaRPr sz="5200" i="0" u="none" strike="noStrike" cap="none">
              <a:solidFill>
                <a:srgbClr val="186BE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font-style</a:t>
            </a:r>
            <a:endParaRPr sz="5200" i="0" u="none" strike="noStrike" cap="none">
              <a:solidFill>
                <a:srgbClr val="186BE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color</a:t>
            </a:r>
            <a:endParaRPr sz="5200" i="0" u="none" strike="noStrike" cap="none">
              <a:solidFill>
                <a:srgbClr val="186BE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font-weight</a:t>
            </a:r>
            <a:endParaRPr sz="5200" i="0" u="none" strike="noStrike" cap="none">
              <a:solidFill>
                <a:srgbClr val="186BE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text-decorati</a:t>
            </a:r>
            <a:r>
              <a:rPr lang="en-US" sz="6200">
                <a:solidFill>
                  <a:srgbClr val="66C7FF"/>
                </a:solidFill>
                <a:latin typeface="Courier New"/>
                <a:ea typeface="Courier New"/>
                <a:cs typeface="Courier New"/>
                <a:sym typeface="Courier New"/>
              </a:rPr>
              <a:t>o</a:t>
            </a:r>
            <a:r>
              <a:rPr lang="en-US" sz="6200" i="0" u="none" strike="noStrike" cap="none">
                <a:solidFill>
                  <a:srgbClr val="66C7FF"/>
                </a:solidFill>
                <a:latin typeface="Courier New"/>
                <a:ea typeface="Courier New"/>
                <a:cs typeface="Courier New"/>
                <a:sym typeface="Courier New"/>
              </a:rPr>
              <a:t>n</a:t>
            </a:r>
            <a:endParaRPr sz="5200" i="0" u="none" strike="noStrike" cap="none">
              <a:solidFill>
                <a:srgbClr val="186BE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font-size</a:t>
            </a:r>
            <a:endParaRPr sz="1600">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a:ea typeface="Courier New"/>
                <a:cs typeface="Courier New"/>
                <a:sym typeface="Courier New"/>
              </a:rPr>
              <a:t>letter-spacing</a:t>
            </a:r>
            <a:endParaRPr sz="1600">
              <a:latin typeface="Courier New"/>
              <a:ea typeface="Courier New"/>
              <a:cs typeface="Courier New"/>
              <a:sym typeface="Courier New"/>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58"/>
        <p:cNvGrpSpPr/>
        <p:nvPr/>
      </p:nvGrpSpPr>
      <p:grpSpPr>
        <a:xfrm>
          <a:off x="0" y="0"/>
          <a:ext cx="0" cy="0"/>
          <a:chOff x="0" y="0"/>
          <a:chExt cx="0" cy="0"/>
        </a:xfrm>
      </p:grpSpPr>
      <p:pic>
        <p:nvPicPr>
          <p:cNvPr id="3059" name="Google Shape;3059;p172"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060" name="Google Shape;3060;p172"/>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061" name="Google Shape;3061;p17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62" name="Google Shape;3062;p17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63" name="Google Shape;3063;p17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064" name="Google Shape;3064;p17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65" name="Google Shape;3065;p17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66" name="Google Shape;3066;p17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67" name="Google Shape;3067;p17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68" name="Google Shape;3068;p17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69" name="Google Shape;3069;p17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0" name="Google Shape;3070;p17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1" name="Google Shape;3071;p17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072" name="Google Shape;3072;p172"/>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073" name="Google Shape;3073;p17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074" name="Google Shape;3074;p172"/>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5" name="Google Shape;3075;p17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076" name="Google Shape;3076;p172"/>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7" name="Google Shape;3077;p17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8" name="Google Shape;3078;p17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9" name="Google Shape;3079;p172"/>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80" name="Google Shape;3080;p172"/>
          <p:cNvSpPr txBox="1"/>
          <p:nvPr/>
        </p:nvSpPr>
        <p:spPr>
          <a:xfrm>
            <a:off x="760175" y="1454225"/>
            <a:ext cx="6709200" cy="45006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81" name="Google Shape;3081;p172"/>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3082" name="Google Shape;3082;p172"/>
          <p:cNvPicPr preferRelativeResize="0"/>
          <p:nvPr/>
        </p:nvPicPr>
        <p:blipFill>
          <a:blip r:embed="rId4">
            <a:alphaModFix/>
          </a:blip>
          <a:stretch>
            <a:fillRect/>
          </a:stretch>
        </p:blipFill>
        <p:spPr>
          <a:xfrm>
            <a:off x="3385850" y="1935325"/>
            <a:ext cx="15004975" cy="116473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6"/>
        <p:cNvGrpSpPr/>
        <p:nvPr/>
      </p:nvGrpSpPr>
      <p:grpSpPr>
        <a:xfrm>
          <a:off x="0" y="0"/>
          <a:ext cx="0" cy="0"/>
          <a:chOff x="0" y="0"/>
          <a:chExt cx="0" cy="0"/>
        </a:xfrm>
      </p:grpSpPr>
      <p:pic>
        <p:nvPicPr>
          <p:cNvPr id="3087" name="Google Shape;3087;p173"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088" name="Google Shape;3088;p173"/>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089" name="Google Shape;3089;p17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90" name="Google Shape;3090;p173"/>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Animation</a:t>
            </a:r>
            <a:endParaRPr sz="6300">
              <a:solidFill>
                <a:schemeClr val="lt1"/>
              </a:solidFill>
              <a:latin typeface="Verdana"/>
              <a:ea typeface="Verdana"/>
              <a:cs typeface="Verdana"/>
              <a:sym typeface="Verdana"/>
            </a:endParaRPr>
          </a:p>
          <a:p>
            <a:pPr marL="0" lvl="0" indent="0" algn="l" rtl="0">
              <a:lnSpc>
                <a:spcPct val="220000"/>
              </a:lnSpc>
              <a:spcBef>
                <a:spcPts val="0"/>
              </a:spcBef>
              <a:spcAft>
                <a:spcPts val="0"/>
              </a:spcAft>
              <a:buNone/>
            </a:pPr>
            <a:endParaRPr sz="6300">
              <a:solidFill>
                <a:schemeClr val="accent1"/>
              </a:solidFill>
              <a:latin typeface="Verdana"/>
              <a:ea typeface="Verdana"/>
              <a:cs typeface="Verdana"/>
              <a:sym typeface="Verdana"/>
            </a:endParaRPr>
          </a:p>
        </p:txBody>
      </p:sp>
      <p:sp>
        <p:nvSpPr>
          <p:cNvPr id="3091" name="Google Shape;3091;p17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092" name="Google Shape;3092;p17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93" name="Google Shape;3093;p17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4" name="Google Shape;3094;p17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5" name="Google Shape;3095;p17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6" name="Google Shape;3096;p17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7" name="Google Shape;3097;p17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8" name="Google Shape;3098;p17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99" name="Google Shape;3099;p17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100" name="Google Shape;3100;p173"/>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01" name="Google Shape;3101;p17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102" name="Google Shape;3102;p173"/>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03" name="Google Shape;3103;p17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104" name="Google Shape;3104;p173"/>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05" name="Google Shape;3105;p17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06" name="Google Shape;3106;p17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07" name="Google Shape;3107;p17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08" name="Google Shape;3108;p173"/>
          <p:cNvSpPr txBox="1"/>
          <p:nvPr/>
        </p:nvSpPr>
        <p:spPr>
          <a:xfrm>
            <a:off x="760175" y="3892625"/>
            <a:ext cx="22937100" cy="757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rPr>
              <a:t>CSS Animation: CSS Animations is a technique to change the appearance and behavior of various elements in web pages. It is used to control the elements by changing their motions or display. It has two parts, one which contains the CSS properties which describe the animation of the elements and the other contains certain keyframes which indicate the animation properties of the element and the specific time intervals at which those have to occur. </a:t>
            </a:r>
            <a:endParaRPr sz="4800">
              <a:solidFill>
                <a:schemeClr val="accent1"/>
              </a:solidFill>
            </a:endParaRPr>
          </a:p>
          <a:p>
            <a:pPr marL="0" lvl="0" indent="0" algn="l" rtl="0">
              <a:spcBef>
                <a:spcPts val="0"/>
              </a:spcBef>
              <a:spcAft>
                <a:spcPts val="0"/>
              </a:spcAft>
              <a:buNone/>
            </a:pPr>
            <a:endParaRPr sz="4800">
              <a:solidFill>
                <a:schemeClr val="accent1"/>
              </a:solidFill>
            </a:endParaRPr>
          </a:p>
          <a:p>
            <a:pPr marL="0" lvl="0" indent="0" algn="l" rtl="0">
              <a:spcBef>
                <a:spcPts val="0"/>
              </a:spcBef>
              <a:spcAft>
                <a:spcPts val="0"/>
              </a:spcAft>
              <a:buNone/>
            </a:pPr>
            <a:r>
              <a:rPr lang="en-US" sz="4800">
                <a:solidFill>
                  <a:schemeClr val="accent1"/>
                </a:solidFill>
              </a:rPr>
              <a:t>The @keyframes rule: Keyframes are the foundations with the help of which CSS Animations works. They define the display of the animation at the respective stages of its whole duration.</a:t>
            </a:r>
            <a:endParaRPr sz="4800">
              <a:solidFill>
                <a:schemeClr val="accent1"/>
              </a:solidFill>
            </a:endParaRPr>
          </a:p>
        </p:txBody>
      </p:sp>
      <p:sp>
        <p:nvSpPr>
          <p:cNvPr id="3109" name="Google Shape;3109;p173"/>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10" name="Google Shape;3110;p173"/>
          <p:cNvSpPr txBox="1"/>
          <p:nvPr/>
        </p:nvSpPr>
        <p:spPr>
          <a:xfrm>
            <a:off x="1421175" y="1388125"/>
            <a:ext cx="208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14"/>
        <p:cNvGrpSpPr/>
        <p:nvPr/>
      </p:nvGrpSpPr>
      <p:grpSpPr>
        <a:xfrm>
          <a:off x="0" y="0"/>
          <a:ext cx="0" cy="0"/>
          <a:chOff x="0" y="0"/>
          <a:chExt cx="0" cy="0"/>
        </a:xfrm>
      </p:grpSpPr>
      <p:pic>
        <p:nvPicPr>
          <p:cNvPr id="3115" name="Google Shape;3115;p174"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116" name="Google Shape;3116;p174"/>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117" name="Google Shape;3117;p17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18" name="Google Shape;3118;p174"/>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Animation</a:t>
            </a:r>
            <a:endParaRPr sz="6300">
              <a:solidFill>
                <a:schemeClr val="lt1"/>
              </a:solidFill>
              <a:latin typeface="Verdana"/>
              <a:ea typeface="Verdana"/>
              <a:cs typeface="Verdana"/>
              <a:sym typeface="Verdana"/>
            </a:endParaRPr>
          </a:p>
          <a:p>
            <a:pPr marL="0" lvl="0" indent="0" algn="l" rtl="0">
              <a:lnSpc>
                <a:spcPct val="220000"/>
              </a:lnSpc>
              <a:spcBef>
                <a:spcPts val="0"/>
              </a:spcBef>
              <a:spcAft>
                <a:spcPts val="0"/>
              </a:spcAft>
              <a:buNone/>
            </a:pPr>
            <a:endParaRPr sz="6300">
              <a:solidFill>
                <a:schemeClr val="accent1"/>
              </a:solidFill>
              <a:latin typeface="Verdana"/>
              <a:ea typeface="Verdana"/>
              <a:cs typeface="Verdana"/>
              <a:sym typeface="Verdana"/>
            </a:endParaRPr>
          </a:p>
        </p:txBody>
      </p:sp>
      <p:sp>
        <p:nvSpPr>
          <p:cNvPr id="3119" name="Google Shape;3119;p17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120" name="Google Shape;3120;p17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121" name="Google Shape;3121;p17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2" name="Google Shape;3122;p17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3" name="Google Shape;3123;p17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4" name="Google Shape;3124;p17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5" name="Google Shape;3125;p17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6" name="Google Shape;3126;p17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27" name="Google Shape;3127;p17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128" name="Google Shape;3128;p174"/>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29" name="Google Shape;3129;p17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130" name="Google Shape;3130;p174"/>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31" name="Google Shape;3131;p17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132" name="Google Shape;3132;p174"/>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33" name="Google Shape;3133;p17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34" name="Google Shape;3134;p17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35" name="Google Shape;3135;p17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36" name="Google Shape;3136;p174"/>
          <p:cNvSpPr txBox="1"/>
          <p:nvPr/>
        </p:nvSpPr>
        <p:spPr>
          <a:xfrm>
            <a:off x="760175" y="1454225"/>
            <a:ext cx="22937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chemeClr val="accent1"/>
              </a:solidFill>
            </a:endParaRPr>
          </a:p>
        </p:txBody>
      </p:sp>
      <p:sp>
        <p:nvSpPr>
          <p:cNvPr id="3137" name="Google Shape;3137;p174"/>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38" name="Google Shape;3138;p174"/>
          <p:cNvSpPr txBox="1"/>
          <p:nvPr/>
        </p:nvSpPr>
        <p:spPr>
          <a:xfrm>
            <a:off x="1421175" y="1388125"/>
            <a:ext cx="20888100" cy="1231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&lt;!DOCTYPE html&gt;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&lt;html&gt;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&lt;head&gt;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&lt;style&gt; </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div {</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width: 100px;</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height: 100px;</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background-color: red;</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animation-name: example;</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animation-duration: 4s;</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@keyframes example {</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from {background-color: red;}</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  to {background-color: yellow;}</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&lt;/style&gt;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&lt;/head&gt;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&lt;body&gt;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&lt;h1&gt;CSS Animation&lt;/h1&gt;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&lt;div&gt;&lt;/div&gt;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&lt;p&gt;&lt;b&gt;Note:&lt;/b&gt; When an animation is finished, it goes back to its original style.&lt;/p&gt;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2800">
                <a:solidFill>
                  <a:srgbClr val="FFFC66"/>
                </a:solidFill>
                <a:latin typeface="Helvetica Neue"/>
                <a:ea typeface="Helvetica Neue"/>
                <a:cs typeface="Helvetica Neue"/>
                <a:sym typeface="Helvetica Neue"/>
              </a:rPr>
              <a:t>&lt;/body&gt;</a:t>
            </a: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200">
                <a:solidFill>
                  <a:srgbClr val="FFFC66"/>
                </a:solidFill>
                <a:latin typeface="Helvetica Neue"/>
                <a:ea typeface="Helvetica Neue"/>
                <a:cs typeface="Helvetica Neue"/>
                <a:sym typeface="Helvetica Neue"/>
              </a:rPr>
              <a:t>&lt;/html&gt;</a:t>
            </a:r>
            <a:endParaRPr sz="3200">
              <a:solidFill>
                <a:srgbClr val="FFFC66"/>
              </a:solidFill>
              <a:latin typeface="Helvetica Neue"/>
              <a:ea typeface="Helvetica Neue"/>
              <a:cs typeface="Helvetica Neue"/>
              <a:sym typeface="Helvetica Neue"/>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42"/>
        <p:cNvGrpSpPr/>
        <p:nvPr/>
      </p:nvGrpSpPr>
      <p:grpSpPr>
        <a:xfrm>
          <a:off x="0" y="0"/>
          <a:ext cx="0" cy="0"/>
          <a:chOff x="0" y="0"/>
          <a:chExt cx="0" cy="0"/>
        </a:xfrm>
      </p:grpSpPr>
      <p:pic>
        <p:nvPicPr>
          <p:cNvPr id="3143" name="Google Shape;3143;p175" descr="PrepBytes_Logo.png"/>
          <p:cNvPicPr preferRelativeResize="0"/>
          <p:nvPr/>
        </p:nvPicPr>
        <p:blipFill rotWithShape="1">
          <a:blip r:embed="rId3">
            <a:alphaModFix/>
          </a:blip>
          <a:srcRect/>
          <a:stretch/>
        </p:blipFill>
        <p:spPr>
          <a:xfrm>
            <a:off x="19075041" y="533044"/>
            <a:ext cx="4409519" cy="1151628"/>
          </a:xfrm>
          <a:prstGeom prst="rect">
            <a:avLst/>
          </a:prstGeom>
          <a:noFill/>
          <a:ln>
            <a:noFill/>
          </a:ln>
          <a:effectLst>
            <a:reflection stA="50000" endPos="40000" fadeDir="5400012" sy="-100000" algn="bl" rotWithShape="0"/>
          </a:effectLst>
        </p:spPr>
      </p:pic>
      <p:sp>
        <p:nvSpPr>
          <p:cNvPr id="3144" name="Google Shape;3144;p175"/>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3400">
              <a:solidFill>
                <a:srgbClr val="0081CC"/>
              </a:solidFill>
            </a:endParaRPr>
          </a:p>
        </p:txBody>
      </p:sp>
      <p:sp>
        <p:nvSpPr>
          <p:cNvPr id="3145" name="Google Shape;3145;p17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46" name="Google Shape;3146;p175"/>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Css Responsive screen</a:t>
            </a:r>
            <a:endParaRPr sz="6300">
              <a:solidFill>
                <a:schemeClr val="lt1"/>
              </a:solidFill>
              <a:latin typeface="Verdana"/>
              <a:ea typeface="Verdana"/>
              <a:cs typeface="Verdana"/>
              <a:sym typeface="Verdana"/>
            </a:endParaRPr>
          </a:p>
          <a:p>
            <a:pPr marL="0" lvl="0" indent="0" algn="l" rtl="0">
              <a:lnSpc>
                <a:spcPct val="220000"/>
              </a:lnSpc>
              <a:spcBef>
                <a:spcPts val="0"/>
              </a:spcBef>
              <a:spcAft>
                <a:spcPts val="0"/>
              </a:spcAft>
              <a:buNone/>
            </a:pPr>
            <a:endParaRPr sz="6300">
              <a:solidFill>
                <a:schemeClr val="accent1"/>
              </a:solidFill>
              <a:latin typeface="Verdana"/>
              <a:ea typeface="Verdana"/>
              <a:cs typeface="Verdana"/>
              <a:sym typeface="Verdana"/>
            </a:endParaRPr>
          </a:p>
        </p:txBody>
      </p:sp>
      <p:sp>
        <p:nvSpPr>
          <p:cNvPr id="3147" name="Google Shape;3147;p17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3148" name="Google Shape;3148;p17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149" name="Google Shape;3149;p17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0" name="Google Shape;3150;p17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1" name="Google Shape;3151;p17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2" name="Google Shape;3152;p17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3" name="Google Shape;3153;p17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4" name="Google Shape;3154;p17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5" name="Google Shape;3155;p17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endParaRPr/>
          </a:p>
        </p:txBody>
      </p:sp>
      <p:sp>
        <p:nvSpPr>
          <p:cNvPr id="3156" name="Google Shape;3156;p175"/>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57" name="Google Shape;3157;p17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a:ea typeface="Helvetica Neue"/>
              <a:cs typeface="Helvetica Neue"/>
              <a:sym typeface="Helvetica Neue"/>
            </a:endParaRPr>
          </a:p>
        </p:txBody>
      </p:sp>
      <p:sp>
        <p:nvSpPr>
          <p:cNvPr id="3158" name="Google Shape;3158;p175"/>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9" name="Google Shape;3159;p17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160" name="Google Shape;3160;p175"/>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61" name="Google Shape;3161;p17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62" name="Google Shape;3162;p17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63" name="Google Shape;3163;p17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64" name="Google Shape;3164;p175"/>
          <p:cNvSpPr txBox="1"/>
          <p:nvPr/>
        </p:nvSpPr>
        <p:spPr>
          <a:xfrm>
            <a:off x="760175" y="1454225"/>
            <a:ext cx="22937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chemeClr val="accent1"/>
              </a:solidFill>
            </a:endParaRPr>
          </a:p>
        </p:txBody>
      </p:sp>
      <p:sp>
        <p:nvSpPr>
          <p:cNvPr id="3165" name="Google Shape;3165;p175"/>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66" name="Google Shape;3166;p175"/>
          <p:cNvSpPr txBox="1"/>
          <p:nvPr/>
        </p:nvSpPr>
        <p:spPr>
          <a:xfrm>
            <a:off x="1421175" y="1388125"/>
            <a:ext cx="208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67" name="Google Shape;3167;p175"/>
          <p:cNvSpPr txBox="1"/>
          <p:nvPr/>
        </p:nvSpPr>
        <p:spPr>
          <a:xfrm>
            <a:off x="1652525" y="2644050"/>
            <a:ext cx="1639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3168" name="Google Shape;3168;p175"/>
          <p:cNvPicPr preferRelativeResize="0"/>
          <p:nvPr/>
        </p:nvPicPr>
        <p:blipFill>
          <a:blip r:embed="rId4">
            <a:alphaModFix/>
          </a:blip>
          <a:stretch>
            <a:fillRect/>
          </a:stretch>
        </p:blipFill>
        <p:spPr>
          <a:xfrm>
            <a:off x="6934200" y="2585990"/>
            <a:ext cx="9386399" cy="1091142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72"/>
        <p:cNvGrpSpPr/>
        <p:nvPr/>
      </p:nvGrpSpPr>
      <p:grpSpPr>
        <a:xfrm>
          <a:off x="0" y="0"/>
          <a:ext cx="0" cy="0"/>
          <a:chOff x="0" y="0"/>
          <a:chExt cx="0" cy="0"/>
        </a:xfrm>
      </p:grpSpPr>
      <p:pic>
        <p:nvPicPr>
          <p:cNvPr id="3173" name="Google Shape;3173;p17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174" name="Google Shape;3174;p176"/>
          <p:cNvSpPr txBox="1"/>
          <p:nvPr/>
        </p:nvSpPr>
        <p:spPr>
          <a:xfrm>
            <a:off x="1142685" y="636901"/>
            <a:ext cx="5951837"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Types of CSS</a:t>
            </a:r>
            <a:endParaRPr/>
          </a:p>
        </p:txBody>
      </p:sp>
      <p:sp>
        <p:nvSpPr>
          <p:cNvPr id="3175" name="Google Shape;3175;p176"/>
          <p:cNvSpPr txBox="1"/>
          <p:nvPr/>
        </p:nvSpPr>
        <p:spPr>
          <a:xfrm>
            <a:off x="9285678" y="4799512"/>
            <a:ext cx="5221454" cy="4116974"/>
          </a:xfrm>
          <a:prstGeom prst="rect">
            <a:avLst/>
          </a:prstGeom>
          <a:noFill/>
          <a:ln>
            <a:noFill/>
          </a:ln>
        </p:spPr>
        <p:txBody>
          <a:bodyPr spcFirstLastPara="1" wrap="square" lIns="50800" tIns="50800" rIns="50800" bIns="50800" anchor="ctr" anchorCtr="0">
            <a:spAutoFit/>
          </a:bodyPr>
          <a:lstStyle/>
          <a:p>
            <a:pPr marL="0" marR="0" lvl="0" indent="0" algn="l" rtl="0">
              <a:lnSpc>
                <a:spcPct val="150000"/>
              </a:lnSpc>
              <a:spcBef>
                <a:spcPts val="0"/>
              </a:spcBef>
              <a:spcAft>
                <a:spcPts val="0"/>
              </a:spcAft>
              <a:buClr>
                <a:srgbClr val="66C7FF"/>
              </a:buClr>
              <a:buSzPts val="6600"/>
              <a:buFont typeface="Helvetica Neue"/>
              <a:buNone/>
            </a:pPr>
            <a:r>
              <a:rPr lang="en-US" sz="6600" b="0" i="0" u="none" strike="noStrike" cap="none">
                <a:solidFill>
                  <a:srgbClr val="66C7FF"/>
                </a:solidFill>
                <a:latin typeface="Helvetica Neue"/>
                <a:ea typeface="Helvetica Neue"/>
                <a:cs typeface="Helvetica Neue"/>
                <a:sym typeface="Helvetica Neue"/>
              </a:rPr>
              <a:t>Inline CSS</a:t>
            </a:r>
            <a:endParaRPr sz="6000" b="0" i="0" u="none" strike="noStrike" cap="none">
              <a:solidFill>
                <a:srgbClr val="186BE1"/>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66C7FF"/>
              </a:buClr>
              <a:buSzPts val="6600"/>
              <a:buFont typeface="Helvetica Neue"/>
              <a:buNone/>
            </a:pPr>
            <a:r>
              <a:rPr lang="en-US" sz="6600" b="0" i="0" u="none" strike="noStrike" cap="none">
                <a:solidFill>
                  <a:srgbClr val="66C7FF"/>
                </a:solidFill>
                <a:latin typeface="Helvetica Neue"/>
                <a:ea typeface="Helvetica Neue"/>
                <a:cs typeface="Helvetica Neue"/>
                <a:sym typeface="Helvetica Neue"/>
              </a:rPr>
              <a:t>Internal CSS</a:t>
            </a:r>
            <a:endParaRPr sz="6000" b="0" i="0" u="none" strike="noStrike" cap="none">
              <a:solidFill>
                <a:srgbClr val="186BE1"/>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66C7FF"/>
              </a:buClr>
              <a:buSzPts val="6600"/>
              <a:buFont typeface="Helvetica Neue"/>
              <a:buNone/>
            </a:pPr>
            <a:r>
              <a:rPr lang="en-US" sz="6600" b="0" i="0" u="none" strike="noStrike" cap="none">
                <a:solidFill>
                  <a:srgbClr val="66C7FF"/>
                </a:solidFill>
                <a:latin typeface="Helvetica Neue"/>
                <a:ea typeface="Helvetica Neue"/>
                <a:cs typeface="Helvetica Neue"/>
                <a:sym typeface="Helvetica Neue"/>
              </a:rPr>
              <a:t>External CSS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79"/>
        <p:cNvGrpSpPr/>
        <p:nvPr/>
      </p:nvGrpSpPr>
      <p:grpSpPr>
        <a:xfrm>
          <a:off x="0" y="0"/>
          <a:ext cx="0" cy="0"/>
          <a:chOff x="0" y="0"/>
          <a:chExt cx="0" cy="0"/>
        </a:xfrm>
      </p:grpSpPr>
      <p:pic>
        <p:nvPicPr>
          <p:cNvPr id="3180" name="Google Shape;3180;p177"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181" name="Google Shape;3181;p177"/>
          <p:cNvSpPr txBox="1"/>
          <p:nvPr/>
        </p:nvSpPr>
        <p:spPr>
          <a:xfrm>
            <a:off x="2009769" y="4930414"/>
            <a:ext cx="19849656"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Class and Id - CSS Selectors</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85"/>
        <p:cNvGrpSpPr/>
        <p:nvPr/>
      </p:nvGrpSpPr>
      <p:grpSpPr>
        <a:xfrm>
          <a:off x="0" y="0"/>
          <a:ext cx="0" cy="0"/>
          <a:chOff x="0" y="0"/>
          <a:chExt cx="0" cy="0"/>
        </a:xfrm>
      </p:grpSpPr>
      <p:pic>
        <p:nvPicPr>
          <p:cNvPr id="3186" name="Google Shape;3186;p178"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187" name="Google Shape;3187;p178"/>
          <p:cNvSpPr txBox="1"/>
          <p:nvPr/>
        </p:nvSpPr>
        <p:spPr>
          <a:xfrm>
            <a:off x="882430" y="636901"/>
            <a:ext cx="469386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class vs id</a:t>
            </a:r>
            <a:endParaRPr/>
          </a:p>
        </p:txBody>
      </p:sp>
      <p:sp>
        <p:nvSpPr>
          <p:cNvPr id="3188" name="Google Shape;3188;p178"/>
          <p:cNvSpPr txBox="1"/>
          <p:nvPr/>
        </p:nvSpPr>
        <p:spPr>
          <a:xfrm>
            <a:off x="1322775" y="3867735"/>
            <a:ext cx="15656560" cy="5417821"/>
          </a:xfrm>
          <a:prstGeom prst="rect">
            <a:avLst/>
          </a:prstGeom>
          <a:noFill/>
          <a:ln>
            <a:noFill/>
          </a:ln>
        </p:spPr>
        <p:txBody>
          <a:bodyPr spcFirstLastPara="1" wrap="square" lIns="50800" tIns="50800" rIns="50800" bIns="50800" anchor="ctr" anchorCtr="0">
            <a:spAutoFit/>
          </a:bodyPr>
          <a:lstStyle/>
          <a:p>
            <a:pPr marL="685800" marR="0" lvl="0" indent="-685800" algn="l" rtl="0">
              <a:lnSpc>
                <a:spcPct val="100000"/>
              </a:lnSpc>
              <a:spcBef>
                <a:spcPts val="0"/>
              </a:spcBef>
              <a:spcAft>
                <a:spcPts val="0"/>
              </a:spcAft>
              <a:buClr>
                <a:srgbClr val="66C7FF"/>
              </a:buClr>
              <a:buSzPts val="5000"/>
              <a:buFont typeface="Arial"/>
              <a:buChar char="•"/>
            </a:pPr>
            <a:r>
              <a:rPr lang="en-US" sz="5000" b="0" i="0" u="none" strike="noStrike" cap="none">
                <a:solidFill>
                  <a:srgbClr val="66C7FF"/>
                </a:solidFill>
                <a:latin typeface="Helvetica Neue"/>
                <a:ea typeface="Helvetica Neue"/>
                <a:cs typeface="Helvetica Neue"/>
                <a:sym typeface="Helvetica Neue"/>
              </a:rPr>
              <a:t>id is unique, an id can appear only once on the page</a:t>
            </a:r>
            <a:endParaRPr sz="7000" b="0" i="0" u="none" strike="noStrike" cap="none">
              <a:solidFill>
                <a:srgbClr val="186BE1"/>
              </a:solidFill>
              <a:latin typeface="Helvetica Neue"/>
              <a:ea typeface="Helvetica Neue"/>
              <a:cs typeface="Helvetica Neue"/>
              <a:sym typeface="Helvetica Neue"/>
            </a:endParaRPr>
          </a:p>
          <a:p>
            <a:pPr marL="685800" marR="0" lvl="0" indent="-685800" algn="l" rtl="0">
              <a:lnSpc>
                <a:spcPct val="100000"/>
              </a:lnSpc>
              <a:spcBef>
                <a:spcPts val="0"/>
              </a:spcBef>
              <a:spcAft>
                <a:spcPts val="0"/>
              </a:spcAft>
              <a:buClr>
                <a:srgbClr val="66C7FF"/>
              </a:buClr>
              <a:buSzPts val="5000"/>
              <a:buFont typeface="Arial"/>
              <a:buChar char="•"/>
            </a:pPr>
            <a:r>
              <a:rPr lang="en-US" sz="5000" b="0" i="0" u="none" strike="noStrike" cap="none">
                <a:solidFill>
                  <a:srgbClr val="66C7FF"/>
                </a:solidFill>
                <a:latin typeface="Helvetica Neue"/>
                <a:ea typeface="Helvetica Neue"/>
                <a:cs typeface="Helvetica Neue"/>
                <a:sym typeface="Helvetica Neue"/>
              </a:rPr>
              <a:t>An element can have only one id.</a:t>
            </a:r>
            <a:endParaRPr sz="7000" b="0" i="0" u="none" strike="noStrike" cap="none">
              <a:solidFill>
                <a:srgbClr val="186BE1"/>
              </a:solidFill>
              <a:latin typeface="Helvetica Neue"/>
              <a:ea typeface="Helvetica Neue"/>
              <a:cs typeface="Helvetica Neue"/>
              <a:sym typeface="Helvetica Neue"/>
            </a:endParaRPr>
          </a:p>
          <a:p>
            <a:pPr marL="685800" marR="0" lvl="0" indent="-241300" algn="l" rtl="0">
              <a:lnSpc>
                <a:spcPct val="100000"/>
              </a:lnSpc>
              <a:spcBef>
                <a:spcPts val="0"/>
              </a:spcBef>
              <a:spcAft>
                <a:spcPts val="0"/>
              </a:spcAft>
              <a:buClr>
                <a:srgbClr val="66C7FF"/>
              </a:buClr>
              <a:buSzPts val="7000"/>
              <a:buFont typeface="Arial"/>
              <a:buNone/>
            </a:pPr>
            <a:endParaRPr sz="7000" b="0" i="0" u="none" strike="noStrike" cap="none">
              <a:solidFill>
                <a:srgbClr val="186BE1"/>
              </a:solidFill>
              <a:latin typeface="Helvetica Neue"/>
              <a:ea typeface="Helvetica Neue"/>
              <a:cs typeface="Helvetica Neue"/>
              <a:sym typeface="Helvetica Neue"/>
            </a:endParaRPr>
          </a:p>
          <a:p>
            <a:pPr marL="685800" marR="0" lvl="0" indent="-685800" algn="l" rtl="0">
              <a:lnSpc>
                <a:spcPct val="100000"/>
              </a:lnSpc>
              <a:spcBef>
                <a:spcPts val="0"/>
              </a:spcBef>
              <a:spcAft>
                <a:spcPts val="0"/>
              </a:spcAft>
              <a:buClr>
                <a:srgbClr val="66C7FF"/>
              </a:buClr>
              <a:buSzPts val="5000"/>
              <a:buFont typeface="Arial"/>
              <a:buChar char="•"/>
            </a:pPr>
            <a:r>
              <a:rPr lang="en-US" sz="5000" b="0" i="0" u="none" strike="noStrike" cap="none">
                <a:solidFill>
                  <a:srgbClr val="66C7FF"/>
                </a:solidFill>
                <a:latin typeface="Helvetica Neue"/>
                <a:ea typeface="Helvetica Neue"/>
                <a:cs typeface="Helvetica Neue"/>
                <a:sym typeface="Helvetica Neue"/>
              </a:rPr>
              <a:t>Classes need not be unique</a:t>
            </a:r>
            <a:endParaRPr sz="7000" b="0" i="0" u="none" strike="noStrike" cap="none">
              <a:solidFill>
                <a:srgbClr val="186BE1"/>
              </a:solidFill>
              <a:latin typeface="Helvetica Neue"/>
              <a:ea typeface="Helvetica Neue"/>
              <a:cs typeface="Helvetica Neue"/>
              <a:sym typeface="Helvetica Neue"/>
            </a:endParaRPr>
          </a:p>
          <a:p>
            <a:pPr marL="685800" marR="0" lvl="0" indent="-685800" algn="l" rtl="0">
              <a:lnSpc>
                <a:spcPct val="100000"/>
              </a:lnSpc>
              <a:spcBef>
                <a:spcPts val="0"/>
              </a:spcBef>
              <a:spcAft>
                <a:spcPts val="0"/>
              </a:spcAft>
              <a:buClr>
                <a:srgbClr val="66C7FF"/>
              </a:buClr>
              <a:buSzPts val="5000"/>
              <a:buFont typeface="Arial"/>
              <a:buChar char="•"/>
            </a:pPr>
            <a:r>
              <a:rPr lang="en-US" sz="5000" b="0" i="0" u="none" strike="noStrike" cap="none">
                <a:solidFill>
                  <a:srgbClr val="66C7FF"/>
                </a:solidFill>
                <a:latin typeface="Helvetica Neue"/>
                <a:ea typeface="Helvetica Neue"/>
                <a:cs typeface="Helvetica Neue"/>
                <a:sym typeface="Helvetica Neue"/>
              </a:rPr>
              <a:t>One class can be used by multiple elements and</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7000"/>
              <a:buFont typeface="Helvetica Neue"/>
              <a:buNone/>
            </a:pPr>
            <a:endParaRPr sz="7000" b="0" i="0" u="none" strike="noStrike" cap="none">
              <a:solidFill>
                <a:srgbClr val="186BE1"/>
              </a:solidFill>
              <a:latin typeface="Helvetica Neue"/>
              <a:ea typeface="Helvetica Neue"/>
              <a:cs typeface="Helvetica Neue"/>
              <a:sym typeface="Helvetica Neue"/>
            </a:endParaRPr>
          </a:p>
          <a:p>
            <a:pPr marL="685800" marR="0" lvl="0" indent="-685800" algn="l" rtl="0">
              <a:lnSpc>
                <a:spcPct val="100000"/>
              </a:lnSpc>
              <a:spcBef>
                <a:spcPts val="0"/>
              </a:spcBef>
              <a:spcAft>
                <a:spcPts val="0"/>
              </a:spcAft>
              <a:buClr>
                <a:srgbClr val="66C7FF"/>
              </a:buClr>
              <a:buSzPts val="5000"/>
              <a:buFont typeface="Arial"/>
              <a:buChar char="•"/>
            </a:pPr>
            <a:r>
              <a:rPr lang="en-US" sz="5000" b="0" i="0" u="none" strike="noStrike" cap="none">
                <a:solidFill>
                  <a:srgbClr val="66C7FF"/>
                </a:solidFill>
                <a:latin typeface="Helvetica Neue"/>
                <a:ea typeface="Helvetica Neue"/>
                <a:cs typeface="Helvetica Neue"/>
                <a:sym typeface="Helvetica Neue"/>
              </a:rPr>
              <a:t>You can have id and class both for a element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2"/>
        <p:cNvGrpSpPr/>
        <p:nvPr/>
      </p:nvGrpSpPr>
      <p:grpSpPr>
        <a:xfrm>
          <a:off x="0" y="0"/>
          <a:ext cx="0" cy="0"/>
          <a:chOff x="0" y="0"/>
          <a:chExt cx="0" cy="0"/>
        </a:xfrm>
      </p:grpSpPr>
      <p:pic>
        <p:nvPicPr>
          <p:cNvPr id="3193" name="Google Shape;3193;p17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194" name="Google Shape;3194;p179"/>
          <p:cNvSpPr txBox="1"/>
          <p:nvPr/>
        </p:nvSpPr>
        <p:spPr>
          <a:xfrm>
            <a:off x="8710902" y="4973302"/>
            <a:ext cx="4408612" cy="1999554"/>
          </a:xfrm>
          <a:prstGeom prst="rect">
            <a:avLst/>
          </a:prstGeom>
          <a:noFill/>
          <a:ln>
            <a:noFill/>
          </a:ln>
        </p:spPr>
        <p:txBody>
          <a:bodyPr spcFirstLastPara="1" wrap="square" lIns="50800" tIns="50800" rIns="50800" bIns="50800" anchor="ctr" anchorCtr="0">
            <a:spAutoFit/>
          </a:bodyPr>
          <a:lstStyle/>
          <a:p>
            <a:pPr marL="0" marR="0" lvl="0" indent="0" algn="ctr" rtl="0">
              <a:lnSpc>
                <a:spcPct val="123200"/>
              </a:lnSpc>
              <a:spcBef>
                <a:spcPts val="0"/>
              </a:spcBef>
              <a:spcAft>
                <a:spcPts val="0"/>
              </a:spcAft>
              <a:buClr>
                <a:srgbClr val="FFFFFF"/>
              </a:buClr>
              <a:buSzPts val="12500"/>
              <a:buFont typeface="Verdana"/>
              <a:buNone/>
            </a:pPr>
            <a:r>
              <a:rPr lang="en-US" sz="12500" b="0" i="0" u="none" strike="noStrike" cap="none">
                <a:solidFill>
                  <a:srgbClr val="FFFFFF"/>
                </a:solidFill>
                <a:latin typeface="Verdana"/>
                <a:ea typeface="Verdana"/>
                <a:cs typeface="Verdana"/>
                <a:sym typeface="Verdana"/>
              </a:rPr>
              <a:t>Fonts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8"/>
        <p:cNvGrpSpPr/>
        <p:nvPr/>
      </p:nvGrpSpPr>
      <p:grpSpPr>
        <a:xfrm>
          <a:off x="0" y="0"/>
          <a:ext cx="0" cy="0"/>
          <a:chOff x="0" y="0"/>
          <a:chExt cx="0" cy="0"/>
        </a:xfrm>
      </p:grpSpPr>
      <p:pic>
        <p:nvPicPr>
          <p:cNvPr id="3199" name="Google Shape;3199;p18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00" name="Google Shape;3200;p180"/>
          <p:cNvSpPr txBox="1"/>
          <p:nvPr/>
        </p:nvSpPr>
        <p:spPr>
          <a:xfrm>
            <a:off x="2339275" y="711501"/>
            <a:ext cx="251911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Fonts</a:t>
            </a:r>
            <a:endParaRPr/>
          </a:p>
        </p:txBody>
      </p:sp>
      <p:sp>
        <p:nvSpPr>
          <p:cNvPr id="3201" name="Google Shape;3201;p180"/>
          <p:cNvSpPr txBox="1"/>
          <p:nvPr/>
        </p:nvSpPr>
        <p:spPr>
          <a:xfrm>
            <a:off x="2183809" y="3982527"/>
            <a:ext cx="6973417" cy="7416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font-family</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font-style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color</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font-weight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text-decoration</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font-size</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letter-spacing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05"/>
        <p:cNvGrpSpPr/>
        <p:nvPr/>
      </p:nvGrpSpPr>
      <p:grpSpPr>
        <a:xfrm>
          <a:off x="0" y="0"/>
          <a:ext cx="0" cy="0"/>
          <a:chOff x="0" y="0"/>
          <a:chExt cx="0" cy="0"/>
        </a:xfrm>
      </p:grpSpPr>
      <p:pic>
        <p:nvPicPr>
          <p:cNvPr id="3206" name="Google Shape;3206;p18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07" name="Google Shape;3207;p181"/>
          <p:cNvSpPr txBox="1"/>
          <p:nvPr/>
        </p:nvSpPr>
        <p:spPr>
          <a:xfrm>
            <a:off x="974523" y="711501"/>
            <a:ext cx="5248623"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Font Family</a:t>
            </a:r>
            <a:endParaRPr/>
          </a:p>
        </p:txBody>
      </p:sp>
      <p:sp>
        <p:nvSpPr>
          <p:cNvPr id="3208" name="Google Shape;3208;p181"/>
          <p:cNvSpPr txBox="1"/>
          <p:nvPr/>
        </p:nvSpPr>
        <p:spPr>
          <a:xfrm>
            <a:off x="921818" y="5575888"/>
            <a:ext cx="22978023"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Generic font family – Serif, Sans-Serif, Monospace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Family name– Times New Roman, Arial, Verdana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5"/>
        <p:cNvGrpSpPr/>
        <p:nvPr/>
      </p:nvGrpSpPr>
      <p:grpSpPr>
        <a:xfrm>
          <a:off x="0" y="0"/>
          <a:ext cx="0" cy="0"/>
          <a:chOff x="0" y="0"/>
          <a:chExt cx="0" cy="0"/>
        </a:xfrm>
      </p:grpSpPr>
      <p:pic>
        <p:nvPicPr>
          <p:cNvPr id="246" name="Google Shape;246;p3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47" name="Google Shape;247;p34"/>
          <p:cNvSpPr txBox="1"/>
          <p:nvPr/>
        </p:nvSpPr>
        <p:spPr>
          <a:xfrm>
            <a:off x="6073075" y="1019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48" name="Google Shape;248;p34"/>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49" name="Google Shape;249;p34"/>
          <p:cNvSpPr txBox="1"/>
          <p:nvPr/>
        </p:nvSpPr>
        <p:spPr>
          <a:xfrm>
            <a:off x="660996" y="2929800"/>
            <a:ext cx="23532000" cy="94179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In CSS, we use the font-family property to specify the font of a text.</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The font-family property specifies the font for an element.</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The font-family property can hold several font names as a "fallback" system. If the browser does not support the first font, it tries the next font.</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There are two types of font family names:</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family-name - The name of a font-family, like "times", "courier", "</a:t>
            </a:r>
            <a:r>
              <a:rPr lang="en-US" sz="4000" dirty="0" err="1">
                <a:solidFill>
                  <a:srgbClr val="0081CC"/>
                </a:solidFill>
                <a:latin typeface="Courier New"/>
                <a:ea typeface="Courier New"/>
                <a:cs typeface="Courier New"/>
                <a:sym typeface="Courier New"/>
              </a:rPr>
              <a:t>arial</a:t>
            </a:r>
            <a:r>
              <a:rPr lang="en-US" sz="4000" dirty="0">
                <a:solidFill>
                  <a:srgbClr val="0081CC"/>
                </a:solidFill>
                <a:latin typeface="Courier New"/>
                <a:ea typeface="Courier New"/>
                <a:cs typeface="Courier New"/>
                <a:sym typeface="Courier New"/>
              </a:rPr>
              <a:t>", etc.</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generic-family - The name of a generic-family, like "serif", "sans-serif", "cursive", "fantasy", "monospace".</a:t>
            </a:r>
            <a:endParaRPr sz="40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0081CC"/>
                </a:solidFill>
                <a:latin typeface="Courier New"/>
                <a:ea typeface="Courier New"/>
                <a:cs typeface="Courier New"/>
                <a:sym typeface="Courier New"/>
              </a:rPr>
              <a:t>Start with the font you want, and always end with a generic family, to let the browser pick a similar font in the generic family, if no other fonts are available.</a:t>
            </a:r>
            <a:endParaRPr sz="4000" dirty="0">
              <a:solidFill>
                <a:srgbClr val="0081CC"/>
              </a:solidFill>
              <a:latin typeface="Courier New"/>
              <a:ea typeface="Courier New"/>
              <a:cs typeface="Courier New"/>
              <a:sym typeface="Courier New"/>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12"/>
        <p:cNvGrpSpPr/>
        <p:nvPr/>
      </p:nvGrpSpPr>
      <p:grpSpPr>
        <a:xfrm>
          <a:off x="0" y="0"/>
          <a:ext cx="0" cy="0"/>
          <a:chOff x="0" y="0"/>
          <a:chExt cx="0" cy="0"/>
        </a:xfrm>
      </p:grpSpPr>
      <p:pic>
        <p:nvPicPr>
          <p:cNvPr id="3213" name="Google Shape;3213;p18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14" name="Google Shape;3214;p182"/>
          <p:cNvSpPr txBox="1"/>
          <p:nvPr/>
        </p:nvSpPr>
        <p:spPr>
          <a:xfrm>
            <a:off x="2353345" y="711501"/>
            <a:ext cx="5336307"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Font weight</a:t>
            </a:r>
            <a:endParaRPr/>
          </a:p>
        </p:txBody>
      </p:sp>
      <p:sp>
        <p:nvSpPr>
          <p:cNvPr id="3215" name="Google Shape;3215;p182"/>
          <p:cNvSpPr txBox="1"/>
          <p:nvPr/>
        </p:nvSpPr>
        <p:spPr>
          <a:xfrm>
            <a:off x="2431045" y="2125509"/>
            <a:ext cx="5144319" cy="8331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font-weight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normal</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bold</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bolder</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lighter</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100 - 900</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19"/>
        <p:cNvGrpSpPr/>
        <p:nvPr/>
      </p:nvGrpSpPr>
      <p:grpSpPr>
        <a:xfrm>
          <a:off x="0" y="0"/>
          <a:ext cx="0" cy="0"/>
          <a:chOff x="0" y="0"/>
          <a:chExt cx="0" cy="0"/>
        </a:xfrm>
      </p:grpSpPr>
      <p:pic>
        <p:nvPicPr>
          <p:cNvPr id="3220" name="Google Shape;3220;p18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21" name="Google Shape;3221;p183"/>
          <p:cNvSpPr txBox="1"/>
          <p:nvPr/>
        </p:nvSpPr>
        <p:spPr>
          <a:xfrm>
            <a:off x="1360204" y="711501"/>
            <a:ext cx="4477259"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Font style</a:t>
            </a:r>
            <a:endParaRPr/>
          </a:p>
        </p:txBody>
      </p:sp>
      <p:sp>
        <p:nvSpPr>
          <p:cNvPr id="3222" name="Google Shape;3222;p183"/>
          <p:cNvSpPr txBox="1"/>
          <p:nvPr/>
        </p:nvSpPr>
        <p:spPr>
          <a:xfrm>
            <a:off x="2322041" y="3916521"/>
            <a:ext cx="3315221"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normal</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italic</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oblique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initial</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inherit</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26"/>
        <p:cNvGrpSpPr/>
        <p:nvPr/>
      </p:nvGrpSpPr>
      <p:grpSpPr>
        <a:xfrm>
          <a:off x="0" y="0"/>
          <a:ext cx="0" cy="0"/>
          <a:chOff x="0" y="0"/>
          <a:chExt cx="0" cy="0"/>
        </a:xfrm>
      </p:grpSpPr>
      <p:pic>
        <p:nvPicPr>
          <p:cNvPr id="3227" name="Google Shape;3227;p18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28" name="Google Shape;3228;p184"/>
          <p:cNvSpPr txBox="1"/>
          <p:nvPr/>
        </p:nvSpPr>
        <p:spPr>
          <a:xfrm>
            <a:off x="1193583" y="711501"/>
            <a:ext cx="709651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Text Decoration</a:t>
            </a:r>
            <a:endParaRPr/>
          </a:p>
        </p:txBody>
      </p:sp>
      <p:sp>
        <p:nvSpPr>
          <p:cNvPr id="3229" name="Google Shape;3229;p184"/>
          <p:cNvSpPr txBox="1"/>
          <p:nvPr/>
        </p:nvSpPr>
        <p:spPr>
          <a:xfrm>
            <a:off x="1108632" y="4327711"/>
            <a:ext cx="21697653" cy="3784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text-decoration-line – underline, overline, line-through</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text-decoration-color </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text-decoration-style – solid, wavy, dotted, dashed, double</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3"/>
        <p:cNvGrpSpPr/>
        <p:nvPr/>
      </p:nvGrpSpPr>
      <p:grpSpPr>
        <a:xfrm>
          <a:off x="0" y="0"/>
          <a:ext cx="0" cy="0"/>
          <a:chOff x="0" y="0"/>
          <a:chExt cx="0" cy="0"/>
        </a:xfrm>
      </p:grpSpPr>
      <p:pic>
        <p:nvPicPr>
          <p:cNvPr id="3234" name="Google Shape;3234;p185" descr="Picture 1"/>
          <p:cNvPicPr preferRelativeResize="0"/>
          <p:nvPr/>
        </p:nvPicPr>
        <p:blipFill rotWithShape="1">
          <a:blip r:embed="rId3">
            <a:alphaModFix/>
          </a:blip>
          <a:srcRect/>
          <a:stretch/>
        </p:blipFill>
        <p:spPr>
          <a:xfrm>
            <a:off x="825500" y="4521200"/>
            <a:ext cx="22733000" cy="40132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8"/>
        <p:cNvGrpSpPr/>
        <p:nvPr/>
      </p:nvGrpSpPr>
      <p:grpSpPr>
        <a:xfrm>
          <a:off x="0" y="0"/>
          <a:ext cx="0" cy="0"/>
          <a:chOff x="0" y="0"/>
          <a:chExt cx="0" cy="0"/>
        </a:xfrm>
      </p:grpSpPr>
      <p:pic>
        <p:nvPicPr>
          <p:cNvPr id="3239" name="Google Shape;3239;p18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240" name="Google Shape;3240;p186"/>
          <p:cNvSpPr txBox="1"/>
          <p:nvPr/>
        </p:nvSpPr>
        <p:spPr>
          <a:xfrm>
            <a:off x="1565309" y="711501"/>
            <a:ext cx="4067052"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Font size</a:t>
            </a:r>
            <a:endParaRPr/>
          </a:p>
        </p:txBody>
      </p:sp>
      <p:sp>
        <p:nvSpPr>
          <p:cNvPr id="3241" name="Google Shape;3241;p186"/>
          <p:cNvSpPr txBox="1"/>
          <p:nvPr/>
        </p:nvSpPr>
        <p:spPr>
          <a:xfrm>
            <a:off x="1921991" y="4230846"/>
            <a:ext cx="16118905"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px vs em vs rem vs percentage vs cm</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45"/>
        <p:cNvGrpSpPr/>
        <p:nvPr/>
      </p:nvGrpSpPr>
      <p:grpSpPr>
        <a:xfrm>
          <a:off x="0" y="0"/>
          <a:ext cx="0" cy="0"/>
          <a:chOff x="0" y="0"/>
          <a:chExt cx="0" cy="0"/>
        </a:xfrm>
      </p:grpSpPr>
      <p:pic>
        <p:nvPicPr>
          <p:cNvPr id="3246" name="Google Shape;3246;p187"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47" name="Google Shape;3247;p187"/>
          <p:cNvSpPr txBox="1"/>
          <p:nvPr/>
        </p:nvSpPr>
        <p:spPr>
          <a:xfrm>
            <a:off x="5057018" y="4930414"/>
            <a:ext cx="13755143"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Margin and Padding</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51"/>
        <p:cNvGrpSpPr/>
        <p:nvPr/>
      </p:nvGrpSpPr>
      <p:grpSpPr>
        <a:xfrm>
          <a:off x="0" y="0"/>
          <a:ext cx="0" cy="0"/>
          <a:chOff x="0" y="0"/>
          <a:chExt cx="0" cy="0"/>
        </a:xfrm>
      </p:grpSpPr>
      <p:pic>
        <p:nvPicPr>
          <p:cNvPr id="3252" name="Google Shape;3252;p188"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53" name="Google Shape;3253;p188"/>
          <p:cNvSpPr txBox="1"/>
          <p:nvPr/>
        </p:nvSpPr>
        <p:spPr>
          <a:xfrm>
            <a:off x="1405706" y="432506"/>
            <a:ext cx="3600413"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Margins</a:t>
            </a:r>
            <a:endParaRPr/>
          </a:p>
        </p:txBody>
      </p:sp>
      <p:sp>
        <p:nvSpPr>
          <p:cNvPr id="3254" name="Google Shape;3254;p188"/>
          <p:cNvSpPr txBox="1"/>
          <p:nvPr/>
        </p:nvSpPr>
        <p:spPr>
          <a:xfrm>
            <a:off x="8866147" y="3822020"/>
            <a:ext cx="9649207" cy="55666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 :</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margin-top:</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margin-bottom:</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margin-left: </a:t>
            </a:r>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margin-right: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margin: top right bottom left</a:t>
            </a:r>
            <a:endParaRPr/>
          </a:p>
        </p:txBody>
      </p:sp>
      <p:sp>
        <p:nvSpPr>
          <p:cNvPr id="3255" name="Google Shape;3255;p188"/>
          <p:cNvSpPr txBox="1"/>
          <p:nvPr/>
        </p:nvSpPr>
        <p:spPr>
          <a:xfrm>
            <a:off x="8866147" y="2651128"/>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Properties</a:t>
            </a:r>
            <a:endParaRPr/>
          </a:p>
        </p:txBody>
      </p:sp>
      <p:sp>
        <p:nvSpPr>
          <p:cNvPr id="3256" name="Google Shape;3256;p188"/>
          <p:cNvSpPr txBox="1"/>
          <p:nvPr/>
        </p:nvSpPr>
        <p:spPr>
          <a:xfrm>
            <a:off x="8866147" y="9509416"/>
            <a:ext cx="9107806" cy="2369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margin: 100px 20px 50px 75px;</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margin: 100px 20px;</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margin : 25px</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0"/>
        <p:cNvGrpSpPr/>
        <p:nvPr/>
      </p:nvGrpSpPr>
      <p:grpSpPr>
        <a:xfrm>
          <a:off x="0" y="0"/>
          <a:ext cx="0" cy="0"/>
          <a:chOff x="0" y="0"/>
          <a:chExt cx="0" cy="0"/>
        </a:xfrm>
      </p:grpSpPr>
      <p:pic>
        <p:nvPicPr>
          <p:cNvPr id="3261" name="Google Shape;3261;p189"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62" name="Google Shape;3262;p189"/>
          <p:cNvSpPr txBox="1"/>
          <p:nvPr/>
        </p:nvSpPr>
        <p:spPr>
          <a:xfrm>
            <a:off x="1413960" y="636901"/>
            <a:ext cx="363080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Padding</a:t>
            </a:r>
            <a:endParaRPr/>
          </a:p>
        </p:txBody>
      </p:sp>
      <p:sp>
        <p:nvSpPr>
          <p:cNvPr id="3263" name="Google Shape;3263;p189"/>
          <p:cNvSpPr txBox="1"/>
          <p:nvPr/>
        </p:nvSpPr>
        <p:spPr>
          <a:xfrm>
            <a:off x="6480769" y="4376490"/>
            <a:ext cx="10122409" cy="55666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 :</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padding-top:</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padding-bottom:</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padding-left: </a:t>
            </a:r>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padding-right: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padding: top right bottom left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7"/>
        <p:cNvGrpSpPr/>
        <p:nvPr/>
      </p:nvGrpSpPr>
      <p:grpSpPr>
        <a:xfrm>
          <a:off x="0" y="0"/>
          <a:ext cx="0" cy="0"/>
          <a:chOff x="0" y="0"/>
          <a:chExt cx="0" cy="0"/>
        </a:xfrm>
      </p:grpSpPr>
      <p:pic>
        <p:nvPicPr>
          <p:cNvPr id="3268" name="Google Shape;3268;p190"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69" name="Google Shape;3269;p190"/>
          <p:cNvSpPr txBox="1"/>
          <p:nvPr/>
        </p:nvSpPr>
        <p:spPr>
          <a:xfrm>
            <a:off x="10672713" y="5018603"/>
            <a:ext cx="356872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Borders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3"/>
        <p:cNvGrpSpPr/>
        <p:nvPr/>
      </p:nvGrpSpPr>
      <p:grpSpPr>
        <a:xfrm>
          <a:off x="0" y="0"/>
          <a:ext cx="0" cy="0"/>
          <a:chOff x="0" y="0"/>
          <a:chExt cx="0" cy="0"/>
        </a:xfrm>
      </p:grpSpPr>
      <p:pic>
        <p:nvPicPr>
          <p:cNvPr id="3274" name="Google Shape;3274;p191"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75" name="Google Shape;3275;p191"/>
          <p:cNvSpPr txBox="1"/>
          <p:nvPr/>
        </p:nvSpPr>
        <p:spPr>
          <a:xfrm>
            <a:off x="1676579" y="636901"/>
            <a:ext cx="310556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Border</a:t>
            </a:r>
            <a:endParaRPr/>
          </a:p>
        </p:txBody>
      </p:sp>
      <p:sp>
        <p:nvSpPr>
          <p:cNvPr id="3276" name="Google Shape;3276;p191"/>
          <p:cNvSpPr txBox="1"/>
          <p:nvPr/>
        </p:nvSpPr>
        <p:spPr>
          <a:xfrm>
            <a:off x="2245352" y="4273301"/>
            <a:ext cx="15851124" cy="46522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a:buNone/>
            </a:pPr>
            <a:endParaRPr sz="6000" b="0" i="0" u="none" strike="noStrike" cap="none">
              <a:solidFill>
                <a:srgbClr val="66C7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border-width: </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border-style: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border-color:</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Helvetica Neue"/>
              <a:buNone/>
            </a:pPr>
            <a:r>
              <a:rPr lang="en-US" sz="6000" b="0" i="0" u="none" strike="noStrike" cap="none">
                <a:solidFill>
                  <a:srgbClr val="66C7FF"/>
                </a:solidFill>
                <a:latin typeface="Helvetica Neue"/>
                <a:ea typeface="Helvetica Neue"/>
                <a:cs typeface="Helvetica Neue"/>
                <a:sym typeface="Helvetica Neue"/>
              </a:rPr>
              <a:t>border: border-width border-style border-color</a:t>
            </a:r>
            <a:endParaRPr/>
          </a:p>
        </p:txBody>
      </p:sp>
      <p:sp>
        <p:nvSpPr>
          <p:cNvPr id="3277" name="Google Shape;3277;p191"/>
          <p:cNvSpPr txBox="1"/>
          <p:nvPr/>
        </p:nvSpPr>
        <p:spPr>
          <a:xfrm>
            <a:off x="5944479" y="10265385"/>
            <a:ext cx="290831" cy="85788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FF"/>
              </a:buClr>
              <a:buSzPts val="5000"/>
              <a:buFont typeface="Helvetica Neue"/>
              <a:buNone/>
            </a:pPr>
            <a:r>
              <a:rPr lang="en-US" sz="5000" b="1" i="0" u="sng" strike="noStrike" cap="none">
                <a:solidFill>
                  <a:schemeClr val="hlink"/>
                </a:solidFill>
                <a:latin typeface="Helvetica Neue"/>
                <a:ea typeface="Helvetica Neue"/>
                <a:cs typeface="Helvetica Neue"/>
                <a:sym typeface="Helvetica Neue"/>
                <a:hlinkClick r:id="rId4"/>
              </a:rPr>
              <a:t> </a:t>
            </a:r>
            <a:endParaRPr/>
          </a:p>
        </p:txBody>
      </p:sp>
      <p:sp>
        <p:nvSpPr>
          <p:cNvPr id="3278" name="Google Shape;3278;p191"/>
          <p:cNvSpPr txBox="1"/>
          <p:nvPr/>
        </p:nvSpPr>
        <p:spPr>
          <a:xfrm>
            <a:off x="19075041" y="4449963"/>
            <a:ext cx="2219961" cy="7703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solid</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dotted</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dashed</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groove</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ridge</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inset</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outset</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none</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hidden</a:t>
            </a:r>
            <a:endParaRPr sz="7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Helvetica Neue"/>
              <a:buNone/>
            </a:pPr>
            <a:r>
              <a:rPr lang="en-US" sz="5000" b="0" i="0" u="none" strike="noStrike" cap="none">
                <a:solidFill>
                  <a:srgbClr val="66C7FF"/>
                </a:solidFill>
                <a:latin typeface="Helvetica Neue"/>
                <a:ea typeface="Helvetica Neue"/>
                <a:cs typeface="Helvetica Neue"/>
                <a:sym typeface="Helvetica Neue"/>
              </a:rPr>
              <a:t>double</a:t>
            </a:r>
            <a:endParaRPr/>
          </a:p>
        </p:txBody>
      </p:sp>
      <p:sp>
        <p:nvSpPr>
          <p:cNvPr id="3279" name="Google Shape;3279;p191"/>
          <p:cNvSpPr txBox="1"/>
          <p:nvPr/>
        </p:nvSpPr>
        <p:spPr>
          <a:xfrm>
            <a:off x="2245351" y="3205956"/>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Properties</a:t>
            </a:r>
            <a:endParaRPr/>
          </a:p>
        </p:txBody>
      </p:sp>
      <p:sp>
        <p:nvSpPr>
          <p:cNvPr id="3280" name="Google Shape;3280;p191"/>
          <p:cNvSpPr txBox="1"/>
          <p:nvPr/>
        </p:nvSpPr>
        <p:spPr>
          <a:xfrm>
            <a:off x="14742120" y="2671806"/>
            <a:ext cx="7019244"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Border Style Values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3"/>
        <p:cNvGrpSpPr/>
        <p:nvPr/>
      </p:nvGrpSpPr>
      <p:grpSpPr>
        <a:xfrm>
          <a:off x="0" y="0"/>
          <a:ext cx="0" cy="0"/>
          <a:chOff x="0" y="0"/>
          <a:chExt cx="0" cy="0"/>
        </a:xfrm>
      </p:grpSpPr>
      <p:pic>
        <p:nvPicPr>
          <p:cNvPr id="254" name="Google Shape;254;p35"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55" name="Google Shape;255;p3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56" name="Google Shape;256;p35"/>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57" name="Google Shape;257;p35"/>
          <p:cNvSpPr txBox="1"/>
          <p:nvPr/>
        </p:nvSpPr>
        <p:spPr>
          <a:xfrm>
            <a:off x="125775" y="2720250"/>
            <a:ext cx="13193700" cy="1082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&lt;!DOCTYPE html&gt;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&lt;style&gt;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.p1 {</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font-family: "Times New Roman", Times, serif;</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.p2 {</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font-family: Arial, Helvetica, sans-serif;</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.p3 {</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font-family: "Lucida Console", "Courier New", monospace;</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4500">
              <a:solidFill>
                <a:srgbClr val="0081CC"/>
              </a:solidFill>
              <a:latin typeface="Courier New"/>
              <a:ea typeface="Courier New"/>
              <a:cs typeface="Courier New"/>
              <a:sym typeface="Courier New"/>
            </a:endParaRPr>
          </a:p>
        </p:txBody>
      </p:sp>
      <p:sp>
        <p:nvSpPr>
          <p:cNvPr id="258" name="Google Shape;258;p3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84"/>
        <p:cNvGrpSpPr/>
        <p:nvPr/>
      </p:nvGrpSpPr>
      <p:grpSpPr>
        <a:xfrm>
          <a:off x="0" y="0"/>
          <a:ext cx="0" cy="0"/>
          <a:chOff x="0" y="0"/>
          <a:chExt cx="0" cy="0"/>
        </a:xfrm>
      </p:grpSpPr>
      <p:pic>
        <p:nvPicPr>
          <p:cNvPr id="3285" name="Google Shape;3285;p192"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86" name="Google Shape;3286;p192"/>
          <p:cNvSpPr txBox="1"/>
          <p:nvPr/>
        </p:nvSpPr>
        <p:spPr>
          <a:xfrm>
            <a:off x="1296464" y="671770"/>
            <a:ext cx="637636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Border Radius</a:t>
            </a:r>
            <a:endParaRPr/>
          </a:p>
        </p:txBody>
      </p:sp>
      <p:sp>
        <p:nvSpPr>
          <p:cNvPr id="3287" name="Google Shape;3287;p192"/>
          <p:cNvSpPr txBox="1"/>
          <p:nvPr/>
        </p:nvSpPr>
        <p:spPr>
          <a:xfrm>
            <a:off x="10248545" y="5511269"/>
            <a:ext cx="6058869"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border-radius</a:t>
            </a:r>
            <a:endParaRPr/>
          </a:p>
        </p:txBody>
      </p:sp>
      <p:sp>
        <p:nvSpPr>
          <p:cNvPr id="3288" name="Google Shape;3288;p192"/>
          <p:cNvSpPr txBox="1"/>
          <p:nvPr/>
        </p:nvSpPr>
        <p:spPr>
          <a:xfrm>
            <a:off x="10248545" y="3390106"/>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Properties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2"/>
        <p:cNvGrpSpPr/>
        <p:nvPr/>
      </p:nvGrpSpPr>
      <p:grpSpPr>
        <a:xfrm>
          <a:off x="0" y="0"/>
          <a:ext cx="0" cy="0"/>
          <a:chOff x="0" y="0"/>
          <a:chExt cx="0" cy="0"/>
        </a:xfrm>
      </p:grpSpPr>
      <p:pic>
        <p:nvPicPr>
          <p:cNvPr id="3293" name="Google Shape;3293;p193"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294" name="Google Shape;3294;p193"/>
          <p:cNvSpPr txBox="1"/>
          <p:nvPr/>
        </p:nvSpPr>
        <p:spPr>
          <a:xfrm>
            <a:off x="7839288" y="4816114"/>
            <a:ext cx="8247758"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Background</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8"/>
        <p:cNvGrpSpPr/>
        <p:nvPr/>
      </p:nvGrpSpPr>
      <p:grpSpPr>
        <a:xfrm>
          <a:off x="0" y="0"/>
          <a:ext cx="0" cy="0"/>
          <a:chOff x="0" y="0"/>
          <a:chExt cx="0" cy="0"/>
        </a:xfrm>
      </p:grpSpPr>
      <p:pic>
        <p:nvPicPr>
          <p:cNvPr id="3299" name="Google Shape;3299;p19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300" name="Google Shape;3300;p194"/>
          <p:cNvSpPr txBox="1"/>
          <p:nvPr/>
        </p:nvSpPr>
        <p:spPr>
          <a:xfrm>
            <a:off x="899431" y="711501"/>
            <a:ext cx="539881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Background</a:t>
            </a:r>
            <a:endParaRPr/>
          </a:p>
        </p:txBody>
      </p:sp>
      <p:sp>
        <p:nvSpPr>
          <p:cNvPr id="3301" name="Google Shape;3301;p194"/>
          <p:cNvSpPr txBox="1"/>
          <p:nvPr/>
        </p:nvSpPr>
        <p:spPr>
          <a:xfrm>
            <a:off x="2322040" y="3916522"/>
            <a:ext cx="8802515"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background-color</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background-size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background-repeat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background-position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05"/>
        <p:cNvGrpSpPr/>
        <p:nvPr/>
      </p:nvGrpSpPr>
      <p:grpSpPr>
        <a:xfrm>
          <a:off x="0" y="0"/>
          <a:ext cx="0" cy="0"/>
          <a:chOff x="0" y="0"/>
          <a:chExt cx="0" cy="0"/>
        </a:xfrm>
      </p:grpSpPr>
      <p:pic>
        <p:nvPicPr>
          <p:cNvPr id="3306" name="Google Shape;3306;p195"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07" name="Google Shape;3307;p195"/>
          <p:cNvSpPr txBox="1"/>
          <p:nvPr/>
        </p:nvSpPr>
        <p:spPr>
          <a:xfrm>
            <a:off x="5708517" y="4930414"/>
            <a:ext cx="12452152"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Display &amp; Visibility</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1"/>
        <p:cNvGrpSpPr/>
        <p:nvPr/>
      </p:nvGrpSpPr>
      <p:grpSpPr>
        <a:xfrm>
          <a:off x="0" y="0"/>
          <a:ext cx="0" cy="0"/>
          <a:chOff x="0" y="0"/>
          <a:chExt cx="0" cy="0"/>
        </a:xfrm>
      </p:grpSpPr>
      <p:pic>
        <p:nvPicPr>
          <p:cNvPr id="3312" name="Google Shape;3312;p19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13" name="Google Shape;3313;p196"/>
          <p:cNvSpPr txBox="1"/>
          <p:nvPr/>
        </p:nvSpPr>
        <p:spPr>
          <a:xfrm>
            <a:off x="1527251" y="432506"/>
            <a:ext cx="335732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Display</a:t>
            </a:r>
            <a:endParaRPr/>
          </a:p>
        </p:txBody>
      </p:sp>
      <p:sp>
        <p:nvSpPr>
          <p:cNvPr id="3314" name="Google Shape;3314;p196"/>
          <p:cNvSpPr txBox="1"/>
          <p:nvPr/>
        </p:nvSpPr>
        <p:spPr>
          <a:xfrm>
            <a:off x="8748917" y="3741014"/>
            <a:ext cx="5601594" cy="5588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block</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inline-block</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flex</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grid</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8"/>
        <p:cNvGrpSpPr/>
        <p:nvPr/>
      </p:nvGrpSpPr>
      <p:grpSpPr>
        <a:xfrm>
          <a:off x="0" y="0"/>
          <a:ext cx="0" cy="0"/>
          <a:chOff x="0" y="0"/>
          <a:chExt cx="0" cy="0"/>
        </a:xfrm>
      </p:grpSpPr>
      <p:sp>
        <p:nvSpPr>
          <p:cNvPr id="3319" name="Google Shape;3319;p197"/>
          <p:cNvSpPr txBox="1"/>
          <p:nvPr/>
        </p:nvSpPr>
        <p:spPr>
          <a:xfrm>
            <a:off x="5944479" y="10265385"/>
            <a:ext cx="290831" cy="85788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FF"/>
              </a:buClr>
              <a:buSzPts val="5000"/>
              <a:buFont typeface="Helvetica Neue"/>
              <a:buNone/>
            </a:pPr>
            <a:r>
              <a:rPr lang="en-US" sz="5000" b="1" i="0" u="sng" strike="noStrike" cap="none">
                <a:solidFill>
                  <a:schemeClr val="hlink"/>
                </a:solidFill>
                <a:latin typeface="Helvetica Neue"/>
                <a:ea typeface="Helvetica Neue"/>
                <a:cs typeface="Helvetica Neue"/>
                <a:sym typeface="Helvetica Neue"/>
                <a:hlinkClick r:id="rId3"/>
              </a:rPr>
              <a:t> </a:t>
            </a:r>
            <a:endParaRPr/>
          </a:p>
        </p:txBody>
      </p:sp>
      <p:pic>
        <p:nvPicPr>
          <p:cNvPr id="3320" name="Google Shape;3320;p197" descr="PrepBytes_Logo.png"/>
          <p:cNvPicPr preferRelativeResize="0"/>
          <p:nvPr/>
        </p:nvPicPr>
        <p:blipFill rotWithShape="1">
          <a:blip r:embed="rId4">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21" name="Google Shape;3321;p197"/>
          <p:cNvSpPr txBox="1"/>
          <p:nvPr/>
        </p:nvSpPr>
        <p:spPr>
          <a:xfrm>
            <a:off x="1985708" y="711501"/>
            <a:ext cx="322623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display</a:t>
            </a:r>
            <a:endParaRPr/>
          </a:p>
        </p:txBody>
      </p:sp>
      <p:sp>
        <p:nvSpPr>
          <p:cNvPr id="3322" name="Google Shape;3322;p197"/>
          <p:cNvSpPr txBox="1"/>
          <p:nvPr/>
        </p:nvSpPr>
        <p:spPr>
          <a:xfrm>
            <a:off x="3123194" y="3206749"/>
            <a:ext cx="5601594" cy="375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block</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inline-block</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a:p>
        </p:txBody>
      </p:sp>
      <p:sp>
        <p:nvSpPr>
          <p:cNvPr id="3323" name="Google Shape;3323;p197"/>
          <p:cNvSpPr txBox="1"/>
          <p:nvPr/>
        </p:nvSpPr>
        <p:spPr>
          <a:xfrm>
            <a:off x="2737067" y="7663088"/>
            <a:ext cx="917402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Common inline elements</a:t>
            </a:r>
            <a:endParaRPr/>
          </a:p>
        </p:txBody>
      </p:sp>
      <p:sp>
        <p:nvSpPr>
          <p:cNvPr id="3324" name="Google Shape;3324;p197"/>
          <p:cNvSpPr txBox="1"/>
          <p:nvPr/>
        </p:nvSpPr>
        <p:spPr>
          <a:xfrm>
            <a:off x="3598824" y="10555740"/>
            <a:ext cx="5601594"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 span, img</a:t>
            </a:r>
            <a:endParaRPr/>
          </a:p>
        </p:txBody>
      </p:sp>
      <p:sp>
        <p:nvSpPr>
          <p:cNvPr id="3325" name="Google Shape;3325;p197"/>
          <p:cNvSpPr txBox="1"/>
          <p:nvPr/>
        </p:nvSpPr>
        <p:spPr>
          <a:xfrm>
            <a:off x="13974273" y="7663088"/>
            <a:ext cx="9219605"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a:buNone/>
            </a:pPr>
            <a:r>
              <a:rPr lang="en-US" sz="7000" b="0" i="0" u="none" strike="noStrike" cap="none">
                <a:solidFill>
                  <a:srgbClr val="FFFC66"/>
                </a:solidFill>
                <a:latin typeface="Gill Sans"/>
                <a:ea typeface="Gill Sans"/>
                <a:cs typeface="Gill Sans"/>
                <a:sym typeface="Gill Sans"/>
              </a:rPr>
              <a:t>Common block elements</a:t>
            </a:r>
            <a:endParaRPr/>
          </a:p>
        </p:txBody>
      </p:sp>
      <p:sp>
        <p:nvSpPr>
          <p:cNvPr id="3326" name="Google Shape;3326;p197"/>
          <p:cNvSpPr txBox="1"/>
          <p:nvPr/>
        </p:nvSpPr>
        <p:spPr>
          <a:xfrm>
            <a:off x="14858820" y="10555740"/>
            <a:ext cx="4687045"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div, h1, p</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pic>
        <p:nvPicPr>
          <p:cNvPr id="3331" name="Google Shape;3331;p198" descr="Image"/>
          <p:cNvPicPr preferRelativeResize="0"/>
          <p:nvPr/>
        </p:nvPicPr>
        <p:blipFill rotWithShape="1">
          <a:blip r:embed="rId3">
            <a:alphaModFix/>
          </a:blip>
          <a:srcRect/>
          <a:stretch/>
        </p:blipFill>
        <p:spPr>
          <a:xfrm>
            <a:off x="3994094" y="1594352"/>
            <a:ext cx="16395812" cy="10527297"/>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35"/>
        <p:cNvGrpSpPr/>
        <p:nvPr/>
      </p:nvGrpSpPr>
      <p:grpSpPr>
        <a:xfrm>
          <a:off x="0" y="0"/>
          <a:ext cx="0" cy="0"/>
          <a:chOff x="0" y="0"/>
          <a:chExt cx="0" cy="0"/>
        </a:xfrm>
      </p:grpSpPr>
      <p:pic>
        <p:nvPicPr>
          <p:cNvPr id="3336" name="Google Shape;3336;p199" descr="Picture 1"/>
          <p:cNvPicPr preferRelativeResize="0"/>
          <p:nvPr/>
        </p:nvPicPr>
        <p:blipFill rotWithShape="1">
          <a:blip r:embed="rId3">
            <a:alphaModFix/>
          </a:blip>
          <a:srcRect/>
          <a:stretch/>
        </p:blipFill>
        <p:spPr>
          <a:xfrm>
            <a:off x="723900" y="673100"/>
            <a:ext cx="22936200" cy="123698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0"/>
        <p:cNvGrpSpPr/>
        <p:nvPr/>
      </p:nvGrpSpPr>
      <p:grpSpPr>
        <a:xfrm>
          <a:off x="0" y="0"/>
          <a:ext cx="0" cy="0"/>
          <a:chOff x="0" y="0"/>
          <a:chExt cx="0" cy="0"/>
        </a:xfrm>
      </p:grpSpPr>
      <p:pic>
        <p:nvPicPr>
          <p:cNvPr id="3341" name="Google Shape;3341;p20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342" name="Google Shape;3342;p200"/>
          <p:cNvSpPr txBox="1"/>
          <p:nvPr/>
        </p:nvSpPr>
        <p:spPr>
          <a:xfrm>
            <a:off x="7771039" y="4973302"/>
            <a:ext cx="6288343" cy="1999554"/>
          </a:xfrm>
          <a:prstGeom prst="rect">
            <a:avLst/>
          </a:prstGeom>
          <a:noFill/>
          <a:ln>
            <a:noFill/>
          </a:ln>
        </p:spPr>
        <p:txBody>
          <a:bodyPr spcFirstLastPara="1" wrap="square" lIns="50800" tIns="50800" rIns="50800" bIns="50800" anchor="ctr" anchorCtr="0">
            <a:spAutoFit/>
          </a:bodyPr>
          <a:lstStyle/>
          <a:p>
            <a:pPr marL="0" marR="0" lvl="0" indent="0" algn="ctr" rtl="0">
              <a:lnSpc>
                <a:spcPct val="123200"/>
              </a:lnSpc>
              <a:spcBef>
                <a:spcPts val="0"/>
              </a:spcBef>
              <a:spcAft>
                <a:spcPts val="0"/>
              </a:spcAft>
              <a:buClr>
                <a:srgbClr val="FFFFFF"/>
              </a:buClr>
              <a:buSzPts val="12500"/>
              <a:buFont typeface="Verdana"/>
              <a:buNone/>
            </a:pPr>
            <a:r>
              <a:rPr lang="en-US" sz="12500" b="0" i="0" u="none" strike="noStrike" cap="none">
                <a:solidFill>
                  <a:srgbClr val="FFFFFF"/>
                </a:solidFill>
                <a:latin typeface="Verdana"/>
                <a:ea typeface="Verdana"/>
                <a:cs typeface="Verdana"/>
                <a:sym typeface="Verdana"/>
              </a:rPr>
              <a:t>Position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6"/>
        <p:cNvGrpSpPr/>
        <p:nvPr/>
      </p:nvGrpSpPr>
      <p:grpSpPr>
        <a:xfrm>
          <a:off x="0" y="0"/>
          <a:ext cx="0" cy="0"/>
          <a:chOff x="0" y="0"/>
          <a:chExt cx="0" cy="0"/>
        </a:xfrm>
      </p:grpSpPr>
      <p:pic>
        <p:nvPicPr>
          <p:cNvPr id="3347" name="Google Shape;3347;p20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348" name="Google Shape;3348;p201"/>
          <p:cNvSpPr txBox="1"/>
          <p:nvPr/>
        </p:nvSpPr>
        <p:spPr>
          <a:xfrm>
            <a:off x="1793197" y="711501"/>
            <a:ext cx="361126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position</a:t>
            </a:r>
            <a:endParaRPr/>
          </a:p>
        </p:txBody>
      </p:sp>
      <p:sp>
        <p:nvSpPr>
          <p:cNvPr id="3349" name="Google Shape;3349;p201"/>
          <p:cNvSpPr txBox="1"/>
          <p:nvPr/>
        </p:nvSpPr>
        <p:spPr>
          <a:xfrm>
            <a:off x="3075569" y="4521200"/>
            <a:ext cx="5373688"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static</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relative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absolute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fixed</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sticky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2"/>
        <p:cNvGrpSpPr/>
        <p:nvPr/>
      </p:nvGrpSpPr>
      <p:grpSpPr>
        <a:xfrm>
          <a:off x="0" y="0"/>
          <a:ext cx="0" cy="0"/>
          <a:chOff x="0" y="0"/>
          <a:chExt cx="0" cy="0"/>
        </a:xfrm>
      </p:grpSpPr>
      <p:pic>
        <p:nvPicPr>
          <p:cNvPr id="263" name="Google Shape;263;p3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64" name="Google Shape;264;p3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65" name="Google Shape;265;p36"/>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66" name="Google Shape;266;p36"/>
          <p:cNvSpPr txBox="1"/>
          <p:nvPr/>
        </p:nvSpPr>
        <p:spPr>
          <a:xfrm>
            <a:off x="1192575" y="4168050"/>
            <a:ext cx="19500000" cy="798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&lt;h1&gt;CSS font-family&lt;/h1&gt;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class="p1"&gt;This is a paragraph, shown in the Times New Roman font.&lt;/p&gt;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class="p2"&gt;This is a paragraph, shown in the Arial font.&lt;/p&gt;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class="p3"&gt;This is a paragraph, shown in the Lucida Console font.&lt;/p&gt;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&lt;/html&gt;</a:t>
            </a:r>
            <a:endParaRPr sz="700">
              <a:latin typeface="Courier New"/>
              <a:ea typeface="Courier New"/>
              <a:cs typeface="Courier New"/>
              <a:sym typeface="Courier New"/>
            </a:endParaRPr>
          </a:p>
        </p:txBody>
      </p:sp>
      <p:sp>
        <p:nvSpPr>
          <p:cNvPr id="267" name="Google Shape;267;p3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53"/>
        <p:cNvGrpSpPr/>
        <p:nvPr/>
      </p:nvGrpSpPr>
      <p:grpSpPr>
        <a:xfrm>
          <a:off x="0" y="0"/>
          <a:ext cx="0" cy="0"/>
          <a:chOff x="0" y="0"/>
          <a:chExt cx="0" cy="0"/>
        </a:xfrm>
      </p:grpSpPr>
      <p:pic>
        <p:nvPicPr>
          <p:cNvPr id="3354" name="Google Shape;3354;p202"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55" name="Google Shape;3355;p202"/>
          <p:cNvSpPr txBox="1"/>
          <p:nvPr/>
        </p:nvSpPr>
        <p:spPr>
          <a:xfrm>
            <a:off x="1798460" y="1143706"/>
            <a:ext cx="383091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Visibility</a:t>
            </a:r>
            <a:endParaRPr/>
          </a:p>
        </p:txBody>
      </p:sp>
      <p:sp>
        <p:nvSpPr>
          <p:cNvPr id="3356" name="Google Shape;3356;p202"/>
          <p:cNvSpPr txBox="1"/>
          <p:nvPr/>
        </p:nvSpPr>
        <p:spPr>
          <a:xfrm>
            <a:off x="4434824" y="4530089"/>
            <a:ext cx="3772496" cy="6179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Hidden</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visible</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collapse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initial</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inherit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a:ea typeface="Helvetica Neue"/>
              <a:cs typeface="Helvetica Neue"/>
              <a:sym typeface="Helvetica Neue"/>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0"/>
        <p:cNvGrpSpPr/>
        <p:nvPr/>
      </p:nvGrpSpPr>
      <p:grpSpPr>
        <a:xfrm>
          <a:off x="0" y="0"/>
          <a:ext cx="0" cy="0"/>
          <a:chOff x="0" y="0"/>
          <a:chExt cx="0" cy="0"/>
        </a:xfrm>
      </p:grpSpPr>
      <p:pic>
        <p:nvPicPr>
          <p:cNvPr id="3361" name="Google Shape;3361;p203"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362" name="Google Shape;3362;p203"/>
          <p:cNvSpPr txBox="1"/>
          <p:nvPr/>
        </p:nvSpPr>
        <p:spPr>
          <a:xfrm>
            <a:off x="1284546" y="335713"/>
            <a:ext cx="605731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Float vs clear</a:t>
            </a:r>
            <a:endParaRPr/>
          </a:p>
        </p:txBody>
      </p:sp>
      <p:sp>
        <p:nvSpPr>
          <p:cNvPr id="3363" name="Google Shape;3363;p203"/>
          <p:cNvSpPr txBox="1"/>
          <p:nvPr/>
        </p:nvSpPr>
        <p:spPr>
          <a:xfrm>
            <a:off x="992473" y="2565593"/>
            <a:ext cx="21685472" cy="108708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Float : When you want any html element to go or to float on a particular side like left or right, then we can use float property.</a:t>
            </a:r>
            <a:endParaRPr/>
          </a:p>
          <a:p>
            <a:pPr marL="0" marR="0" lvl="0" indent="0" algn="ctr" rtl="0">
              <a:lnSpc>
                <a:spcPct val="100000"/>
              </a:lnSpc>
              <a:spcBef>
                <a:spcPts val="0"/>
              </a:spcBef>
              <a:spcAft>
                <a:spcPts val="0"/>
              </a:spcAft>
              <a:buClr>
                <a:srgbClr val="FFFFFF"/>
              </a:buClr>
              <a:buSzPts val="7000"/>
              <a:buFont typeface="Helvetica Neue"/>
              <a:buNone/>
            </a:pPr>
            <a:endParaRPr sz="7000" b="0"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Clear : If you want that the next element(element2) of element(element1) which is floating either on left on right should come on next line instead of falling in same line then use clear property and give same position as given in float property of the previous element.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7"/>
        <p:cNvGrpSpPr/>
        <p:nvPr/>
      </p:nvGrpSpPr>
      <p:grpSpPr>
        <a:xfrm>
          <a:off x="0" y="0"/>
          <a:ext cx="0" cy="0"/>
          <a:chOff x="0" y="0"/>
          <a:chExt cx="0" cy="0"/>
        </a:xfrm>
      </p:grpSpPr>
      <p:pic>
        <p:nvPicPr>
          <p:cNvPr id="3368" name="Google Shape;3368;p20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369" name="Google Shape;3369;p204"/>
          <p:cNvSpPr txBox="1"/>
          <p:nvPr/>
        </p:nvSpPr>
        <p:spPr>
          <a:xfrm>
            <a:off x="1284891" y="711501"/>
            <a:ext cx="462788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dirty="0">
                <a:solidFill>
                  <a:srgbClr val="FFFFFF"/>
                </a:solidFill>
                <a:latin typeface="Verdana"/>
                <a:ea typeface="Verdana"/>
                <a:cs typeface="Verdana"/>
                <a:sym typeface="Verdana"/>
              </a:rPr>
              <a:t>Box sizing</a:t>
            </a:r>
            <a:endParaRPr dirty="0"/>
          </a:p>
        </p:txBody>
      </p:sp>
      <p:sp>
        <p:nvSpPr>
          <p:cNvPr id="3370" name="Google Shape;3370;p204"/>
          <p:cNvSpPr txBox="1"/>
          <p:nvPr/>
        </p:nvSpPr>
        <p:spPr>
          <a:xfrm>
            <a:off x="1979140" y="3230722"/>
            <a:ext cx="11088887"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dirty="0">
                <a:solidFill>
                  <a:srgbClr val="66C7FF"/>
                </a:solidFill>
                <a:latin typeface="Courier"/>
                <a:ea typeface="Courier"/>
                <a:cs typeface="Courier"/>
                <a:sym typeface="Courier"/>
              </a:rPr>
              <a:t>box-sizing : border-box</a:t>
            </a:r>
            <a:endParaRPr sz="5000" b="0" i="0" u="none" strike="noStrike" cap="none" dirty="0">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dirty="0">
                <a:solidFill>
                  <a:srgbClr val="66C7FF"/>
                </a:solidFill>
                <a:latin typeface="Courier"/>
                <a:ea typeface="Courier"/>
                <a:cs typeface="Courier"/>
                <a:sym typeface="Courier"/>
              </a:rPr>
              <a:t>box-sizing : content-box</a:t>
            </a:r>
            <a:endParaRPr dirty="0"/>
          </a:p>
        </p:txBody>
      </p:sp>
      <p:sp>
        <p:nvSpPr>
          <p:cNvPr id="3371" name="Google Shape;3371;p204"/>
          <p:cNvSpPr txBox="1"/>
          <p:nvPr/>
        </p:nvSpPr>
        <p:spPr>
          <a:xfrm>
            <a:off x="1264061" y="7342346"/>
            <a:ext cx="22337837" cy="927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00"/>
              </a:buClr>
              <a:buSzPts val="5400"/>
              <a:buFont typeface="Courier"/>
              <a:buNone/>
            </a:pPr>
            <a:r>
              <a:rPr lang="en-US" sz="5400" b="0" i="0" u="none" strike="noStrike" cap="none">
                <a:solidFill>
                  <a:srgbClr val="FFFF00"/>
                </a:solidFill>
                <a:latin typeface="Courier"/>
                <a:ea typeface="Courier"/>
                <a:cs typeface="Courier"/>
                <a:sym typeface="Courier"/>
              </a:rPr>
              <a:t>Default total width = actual width + borders + padding</a:t>
            </a:r>
            <a:endParaRPr/>
          </a:p>
        </p:txBody>
      </p:sp>
      <p:sp>
        <p:nvSpPr>
          <p:cNvPr id="3372" name="Google Shape;3372;p204"/>
          <p:cNvSpPr txBox="1"/>
          <p:nvPr/>
        </p:nvSpPr>
        <p:spPr>
          <a:xfrm>
            <a:off x="848880" y="8609171"/>
            <a:ext cx="23160932" cy="927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00"/>
              </a:buClr>
              <a:buSzPts val="5400"/>
              <a:buFont typeface="Courier"/>
              <a:buNone/>
            </a:pPr>
            <a:r>
              <a:rPr lang="en-US" sz="5400" b="0" i="0" u="none" strike="noStrike" cap="none">
                <a:solidFill>
                  <a:srgbClr val="FFFF00"/>
                </a:solidFill>
                <a:latin typeface="Courier"/>
                <a:ea typeface="Courier"/>
                <a:cs typeface="Courier"/>
                <a:sym typeface="Courier"/>
              </a:rPr>
              <a:t>Default total height = actual height + borders + padding</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76"/>
        <p:cNvGrpSpPr/>
        <p:nvPr/>
      </p:nvGrpSpPr>
      <p:grpSpPr>
        <a:xfrm>
          <a:off x="0" y="0"/>
          <a:ext cx="0" cy="0"/>
          <a:chOff x="0" y="0"/>
          <a:chExt cx="0" cy="0"/>
        </a:xfrm>
      </p:grpSpPr>
      <p:pic>
        <p:nvPicPr>
          <p:cNvPr id="3377" name="Google Shape;3377;p205"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78" name="Google Shape;3378;p205"/>
          <p:cNvSpPr txBox="1"/>
          <p:nvPr/>
        </p:nvSpPr>
        <p:spPr>
          <a:xfrm>
            <a:off x="3325036" y="993414"/>
            <a:ext cx="5027117"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0081CC"/>
              </a:buClr>
              <a:buSzPts val="12000"/>
              <a:buFont typeface="Helvetica Neue"/>
              <a:buNone/>
            </a:pPr>
            <a:r>
              <a:rPr lang="en-US" sz="12000" b="0" i="0" u="none" strike="noStrike" cap="none">
                <a:solidFill>
                  <a:srgbClr val="0081CC"/>
                </a:solidFill>
                <a:latin typeface="Helvetica Neue"/>
                <a:ea typeface="Helvetica Neue"/>
                <a:cs typeface="Helvetica Neue"/>
                <a:sym typeface="Helvetica Neue"/>
              </a:rPr>
              <a:t>z-index</a:t>
            </a:r>
            <a:endParaRPr/>
          </a:p>
        </p:txBody>
      </p:sp>
      <p:sp>
        <p:nvSpPr>
          <p:cNvPr id="3379" name="Google Shape;3379;p205"/>
          <p:cNvSpPr txBox="1"/>
          <p:nvPr/>
        </p:nvSpPr>
        <p:spPr>
          <a:xfrm>
            <a:off x="1906873" y="5873943"/>
            <a:ext cx="21685472" cy="5473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z-index property is given specifically to those elements about which we want to decide that it should come on top or bottom </a:t>
            </a:r>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bottom = negative value</a:t>
            </a:r>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top = positive value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83"/>
        <p:cNvGrpSpPr/>
        <p:nvPr/>
      </p:nvGrpSpPr>
      <p:grpSpPr>
        <a:xfrm>
          <a:off x="0" y="0"/>
          <a:ext cx="0" cy="0"/>
          <a:chOff x="0" y="0"/>
          <a:chExt cx="0" cy="0"/>
        </a:xfrm>
      </p:grpSpPr>
      <p:pic>
        <p:nvPicPr>
          <p:cNvPr id="3384" name="Google Shape;3384;p20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3385" name="Google Shape;3385;p206"/>
          <p:cNvSpPr txBox="1"/>
          <p:nvPr/>
        </p:nvSpPr>
        <p:spPr>
          <a:xfrm>
            <a:off x="6616792" y="1603014"/>
            <a:ext cx="9518006"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Button Styling</a:t>
            </a:r>
            <a:endParaRPr/>
          </a:p>
        </p:txBody>
      </p:sp>
      <p:sp>
        <p:nvSpPr>
          <p:cNvPr id="3386" name="Google Shape;3386;p206"/>
          <p:cNvSpPr txBox="1"/>
          <p:nvPr/>
        </p:nvSpPr>
        <p:spPr>
          <a:xfrm>
            <a:off x="2354026" y="5656421"/>
            <a:ext cx="19319826"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There are three ways of creating a button:</a:t>
            </a: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&lt;button&gt;Click Here&lt;/button&gt;</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&lt;a href=“#”&gt;Click Here&lt;/a&gt;</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&lt;input type=“button” value=“Click Here”&gt;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90"/>
        <p:cNvGrpSpPr/>
        <p:nvPr/>
      </p:nvGrpSpPr>
      <p:grpSpPr>
        <a:xfrm>
          <a:off x="0" y="0"/>
          <a:ext cx="0" cy="0"/>
          <a:chOff x="0" y="0"/>
          <a:chExt cx="0" cy="0"/>
        </a:xfrm>
      </p:grpSpPr>
      <p:pic>
        <p:nvPicPr>
          <p:cNvPr id="3391" name="Google Shape;3391;p207" descr="Picture 1"/>
          <p:cNvPicPr preferRelativeResize="0"/>
          <p:nvPr/>
        </p:nvPicPr>
        <p:blipFill rotWithShape="1">
          <a:blip r:embed="rId3">
            <a:alphaModFix/>
          </a:blip>
          <a:srcRect/>
          <a:stretch/>
        </p:blipFill>
        <p:spPr>
          <a:xfrm>
            <a:off x="1409700" y="469900"/>
            <a:ext cx="21564600" cy="127762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95"/>
        <p:cNvGrpSpPr/>
        <p:nvPr/>
      </p:nvGrpSpPr>
      <p:grpSpPr>
        <a:xfrm>
          <a:off x="0" y="0"/>
          <a:ext cx="0" cy="0"/>
          <a:chOff x="0" y="0"/>
          <a:chExt cx="0" cy="0"/>
        </a:xfrm>
      </p:grpSpPr>
      <p:pic>
        <p:nvPicPr>
          <p:cNvPr id="3396" name="Google Shape;3396;p208" descr="Picture 1"/>
          <p:cNvPicPr preferRelativeResize="0"/>
          <p:nvPr/>
        </p:nvPicPr>
        <p:blipFill rotWithShape="1">
          <a:blip r:embed="rId3">
            <a:alphaModFix/>
          </a:blip>
          <a:srcRect/>
          <a:stretch/>
        </p:blipFill>
        <p:spPr>
          <a:xfrm>
            <a:off x="2585747" y="1384958"/>
            <a:ext cx="14701955" cy="10349292"/>
          </a:xfrm>
          <a:prstGeom prst="rect">
            <a:avLst/>
          </a:prstGeom>
          <a:noFill/>
          <a:ln>
            <a:noFill/>
          </a:ln>
        </p:spPr>
      </p:pic>
      <p:sp>
        <p:nvSpPr>
          <p:cNvPr id="3397" name="Google Shape;3397;p208"/>
          <p:cNvSpPr/>
          <p:nvPr/>
        </p:nvSpPr>
        <p:spPr>
          <a:xfrm>
            <a:off x="1171575" y="11115675"/>
            <a:ext cx="22774276" cy="2600325"/>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1"/>
        <p:cNvGrpSpPr/>
        <p:nvPr/>
      </p:nvGrpSpPr>
      <p:grpSpPr>
        <a:xfrm>
          <a:off x="0" y="0"/>
          <a:ext cx="0" cy="0"/>
          <a:chOff x="0" y="0"/>
          <a:chExt cx="0" cy="0"/>
        </a:xfrm>
      </p:grpSpPr>
      <p:pic>
        <p:nvPicPr>
          <p:cNvPr id="3402" name="Google Shape;3402;p20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403" name="Google Shape;3403;p209"/>
          <p:cNvSpPr txBox="1"/>
          <p:nvPr/>
        </p:nvSpPr>
        <p:spPr>
          <a:xfrm>
            <a:off x="693674" y="711501"/>
            <a:ext cx="581032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7000" b="0" i="0" u="none" strike="noStrike" cap="none">
                <a:solidFill>
                  <a:srgbClr val="FFFFFF"/>
                </a:solidFill>
                <a:latin typeface="Verdana"/>
                <a:ea typeface="Verdana"/>
                <a:cs typeface="Verdana"/>
                <a:sym typeface="Verdana"/>
              </a:rPr>
              <a:t>Text Shadow</a:t>
            </a:r>
            <a:endParaRPr/>
          </a:p>
        </p:txBody>
      </p:sp>
      <p:sp>
        <p:nvSpPr>
          <p:cNvPr id="3404" name="Google Shape;3404;p209"/>
          <p:cNvSpPr txBox="1"/>
          <p:nvPr/>
        </p:nvSpPr>
        <p:spPr>
          <a:xfrm>
            <a:off x="2423641" y="4064000"/>
            <a:ext cx="5144319" cy="5588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text-shadow</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h-shadow</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v-shadow</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blur-radius</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Color</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8"/>
        <p:cNvGrpSpPr/>
        <p:nvPr/>
      </p:nvGrpSpPr>
      <p:grpSpPr>
        <a:xfrm>
          <a:off x="0" y="0"/>
          <a:ext cx="0" cy="0"/>
          <a:chOff x="0" y="0"/>
          <a:chExt cx="0" cy="0"/>
        </a:xfrm>
      </p:grpSpPr>
      <p:pic>
        <p:nvPicPr>
          <p:cNvPr id="3409" name="Google Shape;3409;p210" descr="Picture 1"/>
          <p:cNvPicPr preferRelativeResize="0"/>
          <p:nvPr/>
        </p:nvPicPr>
        <p:blipFill rotWithShape="1">
          <a:blip r:embed="rId3">
            <a:alphaModFix/>
          </a:blip>
          <a:srcRect/>
          <a:stretch/>
        </p:blipFill>
        <p:spPr>
          <a:xfrm>
            <a:off x="952500" y="2063750"/>
            <a:ext cx="22631400" cy="91059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13"/>
        <p:cNvGrpSpPr/>
        <p:nvPr/>
      </p:nvGrpSpPr>
      <p:grpSpPr>
        <a:xfrm>
          <a:off x="0" y="0"/>
          <a:ext cx="0" cy="0"/>
          <a:chOff x="0" y="0"/>
          <a:chExt cx="0" cy="0"/>
        </a:xfrm>
      </p:grpSpPr>
      <p:pic>
        <p:nvPicPr>
          <p:cNvPr id="3414" name="Google Shape;3414;p21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415" name="Google Shape;3415;p211"/>
          <p:cNvSpPr txBox="1"/>
          <p:nvPr/>
        </p:nvSpPr>
        <p:spPr>
          <a:xfrm>
            <a:off x="1723045" y="2777489"/>
            <a:ext cx="20937910" cy="81610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linear-gradient :</a:t>
            </a: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 : linear-gradient(direction, color…)</a:t>
            </a: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Direction = to right, to left , to top, to bottom, to bottom right (diagonally), any angle</a:t>
            </a:r>
            <a:endParaRPr sz="5000" b="0" i="0" u="none" strike="noStrike" cap="none">
              <a:solidFill>
                <a:srgbClr val="186BE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pic>
        <p:nvPicPr>
          <p:cNvPr id="65" name="Google Shape;65;p15"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sy="-100000" algn="bl" rotWithShape="0"/>
          </a:effectLst>
        </p:spPr>
      </p:pic>
      <p:sp>
        <p:nvSpPr>
          <p:cNvPr id="66" name="Google Shape;66;p15"/>
          <p:cNvSpPr txBox="1"/>
          <p:nvPr/>
        </p:nvSpPr>
        <p:spPr>
          <a:xfrm>
            <a:off x="3896977" y="5458375"/>
            <a:ext cx="14834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i="0" u="none" strike="noStrike" cap="none">
                <a:solidFill>
                  <a:srgbClr val="FFFC66"/>
                </a:solidFill>
                <a:latin typeface="Courier New"/>
                <a:ea typeface="Courier New"/>
                <a:cs typeface="Courier New"/>
                <a:sym typeface="Courier New"/>
              </a:rPr>
              <a:t>CSS - Cascading Style Sheet</a:t>
            </a:r>
            <a:endParaRPr>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
        <p:cNvGrpSpPr/>
        <p:nvPr/>
      </p:nvGrpSpPr>
      <p:grpSpPr>
        <a:xfrm>
          <a:off x="0" y="0"/>
          <a:ext cx="0" cy="0"/>
          <a:chOff x="0" y="0"/>
          <a:chExt cx="0" cy="0"/>
        </a:xfrm>
      </p:grpSpPr>
      <p:pic>
        <p:nvPicPr>
          <p:cNvPr id="272" name="Google Shape;272;p37"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73" name="Google Shape;273;p3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74" name="Google Shape;274;p37"/>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75" name="Google Shape;275;p37"/>
          <p:cNvSpPr txBox="1"/>
          <p:nvPr/>
        </p:nvSpPr>
        <p:spPr>
          <a:xfrm>
            <a:off x="-5360625" y="2110650"/>
            <a:ext cx="19500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600">
                <a:solidFill>
                  <a:srgbClr val="0081CC"/>
                </a:solidFill>
                <a:latin typeface="Courier New"/>
                <a:ea typeface="Courier New"/>
                <a:cs typeface="Courier New"/>
                <a:sym typeface="Courier New"/>
              </a:rPr>
              <a:t>        </a:t>
            </a:r>
            <a:r>
              <a:rPr lang="en-US" sz="5400">
                <a:solidFill>
                  <a:srgbClr val="0081CC"/>
                </a:solidFill>
                <a:latin typeface="Courier New"/>
                <a:ea typeface="Courier New"/>
                <a:cs typeface="Courier New"/>
                <a:sym typeface="Courier New"/>
              </a:rPr>
              <a:t>         Output:</a:t>
            </a:r>
            <a:endParaRPr sz="5400">
              <a:solidFill>
                <a:srgbClr val="0081CC"/>
              </a:solidFill>
              <a:latin typeface="Courier New"/>
              <a:ea typeface="Courier New"/>
              <a:cs typeface="Courier New"/>
              <a:sym typeface="Courier New"/>
            </a:endParaRPr>
          </a:p>
        </p:txBody>
      </p:sp>
      <p:sp>
        <p:nvSpPr>
          <p:cNvPr id="276" name="Google Shape;276;p3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277" name="Google Shape;277;p37"/>
          <p:cNvPicPr preferRelativeResize="0"/>
          <p:nvPr/>
        </p:nvPicPr>
        <p:blipFill>
          <a:blip r:embed="rId4">
            <a:alphaModFix/>
          </a:blip>
          <a:stretch>
            <a:fillRect/>
          </a:stretch>
        </p:blipFill>
        <p:spPr>
          <a:xfrm>
            <a:off x="2501750" y="4518425"/>
            <a:ext cx="19842301" cy="85586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19"/>
        <p:cNvGrpSpPr/>
        <p:nvPr/>
      </p:nvGrpSpPr>
      <p:grpSpPr>
        <a:xfrm>
          <a:off x="0" y="0"/>
          <a:ext cx="0" cy="0"/>
          <a:chOff x="0" y="0"/>
          <a:chExt cx="0" cy="0"/>
        </a:xfrm>
      </p:grpSpPr>
      <p:pic>
        <p:nvPicPr>
          <p:cNvPr id="3420" name="Google Shape;3420;p21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421" name="Google Shape;3421;p212"/>
          <p:cNvSpPr txBox="1"/>
          <p:nvPr/>
        </p:nvSpPr>
        <p:spPr>
          <a:xfrm>
            <a:off x="1723045" y="2320290"/>
            <a:ext cx="20937910" cy="90754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radial-gradient :</a:t>
            </a: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 : radial-gradient(shape at position, direction at x%, color…)</a:t>
            </a: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Shape = circle, ellipse</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Direction = farthest-corner, closest-side, closest-corner, farthest-side</a:t>
            </a: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Position = left right top bottom </a:t>
            </a:r>
            <a:endParaRPr sz="5000" b="0" i="0" u="none" strike="noStrike" cap="none">
              <a:solidFill>
                <a:srgbClr val="186BE1"/>
              </a:solidFill>
              <a:latin typeface="Helvetica Neue"/>
              <a:ea typeface="Helvetica Neue"/>
              <a:cs typeface="Helvetica Neue"/>
              <a:sym typeface="Helvetica Neue"/>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25"/>
        <p:cNvGrpSpPr/>
        <p:nvPr/>
      </p:nvGrpSpPr>
      <p:grpSpPr>
        <a:xfrm>
          <a:off x="0" y="0"/>
          <a:ext cx="0" cy="0"/>
          <a:chOff x="0" y="0"/>
          <a:chExt cx="0" cy="0"/>
        </a:xfrm>
      </p:grpSpPr>
      <p:pic>
        <p:nvPicPr>
          <p:cNvPr id="3426" name="Google Shape;3426;p213" descr="PrepBytes_Logo.png"/>
          <p:cNvPicPr preferRelativeResize="0"/>
          <p:nvPr/>
        </p:nvPicPr>
        <p:blipFill rotWithShape="1">
          <a:blip r:embed="rId3">
            <a:alphaModFix/>
          </a:blip>
          <a:srcRect/>
          <a:stretch/>
        </p:blipFill>
        <p:spPr>
          <a:xfrm>
            <a:off x="20187136" y="486323"/>
            <a:ext cx="3297422" cy="861184"/>
          </a:xfrm>
          <a:prstGeom prst="rect">
            <a:avLst/>
          </a:prstGeom>
          <a:noFill/>
          <a:ln>
            <a:noFill/>
          </a:ln>
          <a:effectLst>
            <a:reflection stA="50000" endPos="40000" sy="-100000" algn="bl" rotWithShape="0"/>
          </a:effectLst>
        </p:spPr>
      </p:pic>
      <p:sp>
        <p:nvSpPr>
          <p:cNvPr id="3427" name="Google Shape;3427;p213"/>
          <p:cNvSpPr txBox="1"/>
          <p:nvPr/>
        </p:nvSpPr>
        <p:spPr>
          <a:xfrm>
            <a:off x="7727751" y="4930414"/>
            <a:ext cx="8413701"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Display Grid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1"/>
        <p:cNvGrpSpPr/>
        <p:nvPr/>
      </p:nvGrpSpPr>
      <p:grpSpPr>
        <a:xfrm>
          <a:off x="0" y="0"/>
          <a:ext cx="0" cy="0"/>
          <a:chOff x="0" y="0"/>
          <a:chExt cx="0" cy="0"/>
        </a:xfrm>
      </p:grpSpPr>
      <p:pic>
        <p:nvPicPr>
          <p:cNvPr id="3432" name="Google Shape;3432;p214" descr="Picture 1"/>
          <p:cNvPicPr preferRelativeResize="0"/>
          <p:nvPr/>
        </p:nvPicPr>
        <p:blipFill rotWithShape="1">
          <a:blip r:embed="rId3">
            <a:alphaModFix/>
          </a:blip>
          <a:srcRect/>
          <a:stretch/>
        </p:blipFill>
        <p:spPr>
          <a:xfrm>
            <a:off x="1111250" y="1079500"/>
            <a:ext cx="22669500" cy="99822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6"/>
        <p:cNvGrpSpPr/>
        <p:nvPr/>
      </p:nvGrpSpPr>
      <p:grpSpPr>
        <a:xfrm>
          <a:off x="0" y="0"/>
          <a:ext cx="0" cy="0"/>
          <a:chOff x="0" y="0"/>
          <a:chExt cx="0" cy="0"/>
        </a:xfrm>
      </p:grpSpPr>
      <p:sp>
        <p:nvSpPr>
          <p:cNvPr id="3437" name="Google Shape;3437;p215"/>
          <p:cNvSpPr txBox="1"/>
          <p:nvPr/>
        </p:nvSpPr>
        <p:spPr>
          <a:xfrm>
            <a:off x="1824855" y="1549312"/>
            <a:ext cx="18995779" cy="1102377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81CC"/>
              </a:buClr>
              <a:buSzPts val="3400"/>
              <a:buFont typeface="Helvetica Neue"/>
              <a:buNone/>
            </a:pPr>
            <a:endParaRPr sz="3400" b="0" i="0" u="none" strike="noStrike" cap="none">
              <a:solidFill>
                <a:srgbClr val="0081CC"/>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//columns</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grid-template-columns: 20% 50% 30%;</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grid-template-columns: 1fr 1fr 1fr;</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grid-template-columns: repeat(3, 1fr);</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grid-template-columns: repeat(3, 1fr 2fr);</a:t>
            </a:r>
            <a:endParaRPr/>
          </a:p>
          <a:p>
            <a:pPr marL="0" marR="0" lvl="0" indent="0" algn="ctr" rtl="0">
              <a:lnSpc>
                <a:spcPct val="100000"/>
              </a:lnSpc>
              <a:spcBef>
                <a:spcPts val="0"/>
              </a:spcBef>
              <a:spcAft>
                <a:spcPts val="0"/>
              </a:spcAft>
              <a:buClr>
                <a:srgbClr val="0081CC"/>
              </a:buClr>
              <a:buSzPts val="3400"/>
              <a:buFont typeface="Helvetica Neue"/>
              <a:buNone/>
            </a:pPr>
            <a:endParaRPr sz="3400" b="0" i="0" u="none" strike="noStrike" cap="none">
              <a:solidFill>
                <a:srgbClr val="0081CC"/>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//gap between cells</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grid-row-gap:10px ;</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grid-column-gap:10px ;</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grid-gap: 20px;</a:t>
            </a:r>
            <a:endParaRPr/>
          </a:p>
          <a:p>
            <a:pPr marL="0" marR="0" lvl="0" indent="0" algn="ctr" rtl="0">
              <a:lnSpc>
                <a:spcPct val="100000"/>
              </a:lnSpc>
              <a:spcBef>
                <a:spcPts val="0"/>
              </a:spcBef>
              <a:spcAft>
                <a:spcPts val="0"/>
              </a:spcAft>
              <a:buClr>
                <a:srgbClr val="0081CC"/>
              </a:buClr>
              <a:buSzPts val="3400"/>
              <a:buFont typeface="Helvetica Neue"/>
              <a:buNone/>
            </a:pPr>
            <a:endParaRPr sz="3400" b="0" i="0" u="none" strike="noStrike" cap="none">
              <a:solidFill>
                <a:srgbClr val="0081CC"/>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//row height</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grid-auto-rows: minmax(100px, auto);	// flexible row height</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grid-auto-rows: 100px;  // fixed height of rows</a:t>
            </a:r>
            <a:endParaRPr/>
          </a:p>
          <a:p>
            <a:pPr marL="0" marR="0" lvl="0" indent="0" algn="ctr" rtl="0">
              <a:lnSpc>
                <a:spcPct val="100000"/>
              </a:lnSpc>
              <a:spcBef>
                <a:spcPts val="0"/>
              </a:spcBef>
              <a:spcAft>
                <a:spcPts val="0"/>
              </a:spcAft>
              <a:buClr>
                <a:srgbClr val="0081CC"/>
              </a:buClr>
              <a:buSzPts val="3400"/>
              <a:buFont typeface="Helvetica Neue"/>
              <a:buNone/>
            </a:pPr>
            <a:endParaRPr sz="3400" b="0" i="0" u="none" strike="noStrike" cap="none">
              <a:solidFill>
                <a:srgbClr val="0081CC"/>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 items alignment</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justify-items			//parent </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align-items: center, start, end, stretch	//parent</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align-self	//child element</a:t>
            </a:r>
            <a:endParaRPr/>
          </a:p>
          <a:p>
            <a:pPr marL="0" marR="0" lvl="0" indent="0" algn="ctr" rtl="0">
              <a:lnSpc>
                <a:spcPct val="100000"/>
              </a:lnSpc>
              <a:spcBef>
                <a:spcPts val="0"/>
              </a:spcBef>
              <a:spcAft>
                <a:spcPts val="0"/>
              </a:spcAft>
              <a:buClr>
                <a:srgbClr val="0081CC"/>
              </a:buClr>
              <a:buSzPts val="3400"/>
              <a:buFont typeface="Helvetica Neue"/>
              <a:buNone/>
            </a:pPr>
            <a:r>
              <a:rPr lang="en-US" sz="3400" b="0" i="0" u="none" strike="noStrike" cap="none">
                <a:solidFill>
                  <a:srgbClr val="0081CC"/>
                </a:solidFill>
                <a:latin typeface="Helvetica Neue"/>
                <a:ea typeface="Helvetica Neue"/>
                <a:cs typeface="Helvetica Neue"/>
                <a:sym typeface="Helvetica Neue"/>
              </a:rPr>
              <a:t>justify-self 	//child element</a:t>
            </a:r>
            <a:endParaRPr/>
          </a:p>
        </p:txBody>
      </p:sp>
      <p:sp>
        <p:nvSpPr>
          <p:cNvPr id="3438" name="Google Shape;3438;p215"/>
          <p:cNvSpPr txBox="1"/>
          <p:nvPr/>
        </p:nvSpPr>
        <p:spPr>
          <a:xfrm>
            <a:off x="729551" y="1352743"/>
            <a:ext cx="4890898" cy="1155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display:grid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42"/>
        <p:cNvGrpSpPr/>
        <p:nvPr/>
      </p:nvGrpSpPr>
      <p:grpSpPr>
        <a:xfrm>
          <a:off x="0" y="0"/>
          <a:ext cx="0" cy="0"/>
          <a:chOff x="0" y="0"/>
          <a:chExt cx="0" cy="0"/>
        </a:xfrm>
      </p:grpSpPr>
      <p:pic>
        <p:nvPicPr>
          <p:cNvPr id="3443" name="Google Shape;3443;p216" descr="Picture 1"/>
          <p:cNvPicPr preferRelativeResize="0"/>
          <p:nvPr/>
        </p:nvPicPr>
        <p:blipFill rotWithShape="1">
          <a:blip r:embed="rId3">
            <a:alphaModFix/>
          </a:blip>
          <a:srcRect/>
          <a:stretch/>
        </p:blipFill>
        <p:spPr>
          <a:xfrm>
            <a:off x="857250" y="819150"/>
            <a:ext cx="22669500" cy="120777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47"/>
        <p:cNvGrpSpPr/>
        <p:nvPr/>
      </p:nvGrpSpPr>
      <p:grpSpPr>
        <a:xfrm>
          <a:off x="0" y="0"/>
          <a:ext cx="0" cy="0"/>
          <a:chOff x="0" y="0"/>
          <a:chExt cx="0" cy="0"/>
        </a:xfrm>
      </p:grpSpPr>
      <p:pic>
        <p:nvPicPr>
          <p:cNvPr id="3448" name="Google Shape;3448;p217" descr="PrepBytes_Logo.png"/>
          <p:cNvPicPr preferRelativeResize="0"/>
          <p:nvPr/>
        </p:nvPicPr>
        <p:blipFill rotWithShape="1">
          <a:blip r:embed="rId3">
            <a:alphaModFix/>
          </a:blip>
          <a:srcRect/>
          <a:stretch/>
        </p:blipFill>
        <p:spPr>
          <a:xfrm>
            <a:off x="19831048" y="486322"/>
            <a:ext cx="3653510" cy="954182"/>
          </a:xfrm>
          <a:prstGeom prst="rect">
            <a:avLst/>
          </a:prstGeom>
          <a:noFill/>
          <a:ln>
            <a:noFill/>
          </a:ln>
          <a:effectLst>
            <a:reflection stA="50000" endPos="40000" sy="-100000" algn="bl" rotWithShape="0"/>
          </a:effectLst>
        </p:spPr>
      </p:pic>
      <p:sp>
        <p:nvSpPr>
          <p:cNvPr id="3449" name="Google Shape;3449;p217"/>
          <p:cNvSpPr txBox="1"/>
          <p:nvPr/>
        </p:nvSpPr>
        <p:spPr>
          <a:xfrm>
            <a:off x="8602407" y="4816114"/>
            <a:ext cx="6721526"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Gradients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53"/>
        <p:cNvGrpSpPr/>
        <p:nvPr/>
      </p:nvGrpSpPr>
      <p:grpSpPr>
        <a:xfrm>
          <a:off x="0" y="0"/>
          <a:ext cx="0" cy="0"/>
          <a:chOff x="0" y="0"/>
          <a:chExt cx="0" cy="0"/>
        </a:xfrm>
      </p:grpSpPr>
      <p:pic>
        <p:nvPicPr>
          <p:cNvPr id="3454" name="Google Shape;3454;p21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sy="-100000" algn="bl" rotWithShape="0"/>
          </a:effectLst>
        </p:spPr>
      </p:pic>
      <p:sp>
        <p:nvSpPr>
          <p:cNvPr id="3455" name="Google Shape;3455;p218"/>
          <p:cNvSpPr txBox="1"/>
          <p:nvPr/>
        </p:nvSpPr>
        <p:spPr>
          <a:xfrm>
            <a:off x="1779116" y="3230722"/>
            <a:ext cx="6973417"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linear-gradient</a:t>
            </a:r>
            <a:endParaRPr sz="5000" b="0" i="0" u="none" strike="noStrike" cap="none">
              <a:solidFill>
                <a:srgbClr val="186BE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radial-gradient</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59"/>
        <p:cNvGrpSpPr/>
        <p:nvPr/>
      </p:nvGrpSpPr>
      <p:grpSpPr>
        <a:xfrm>
          <a:off x="0" y="0"/>
          <a:ext cx="0" cy="0"/>
          <a:chOff x="0" y="0"/>
          <a:chExt cx="0" cy="0"/>
        </a:xfrm>
      </p:grpSpPr>
      <p:pic>
        <p:nvPicPr>
          <p:cNvPr id="3460" name="Google Shape;3460;p219" descr="PrepBytes_Logo.png"/>
          <p:cNvPicPr preferRelativeResize="0"/>
          <p:nvPr/>
        </p:nvPicPr>
        <p:blipFill rotWithShape="1">
          <a:blip r:embed="rId3">
            <a:alphaModFix/>
          </a:blip>
          <a:srcRect/>
          <a:stretch/>
        </p:blipFill>
        <p:spPr>
          <a:xfrm>
            <a:off x="20187136" y="486323"/>
            <a:ext cx="3297422" cy="861184"/>
          </a:xfrm>
          <a:prstGeom prst="rect">
            <a:avLst/>
          </a:prstGeom>
          <a:noFill/>
          <a:ln>
            <a:noFill/>
          </a:ln>
          <a:effectLst>
            <a:reflection stA="50000" endPos="40000" sy="-100000" algn="bl" rotWithShape="0"/>
          </a:effectLst>
        </p:spPr>
      </p:pic>
      <p:sp>
        <p:nvSpPr>
          <p:cNvPr id="3461" name="Google Shape;3461;p219"/>
          <p:cNvSpPr txBox="1"/>
          <p:nvPr/>
        </p:nvSpPr>
        <p:spPr>
          <a:xfrm>
            <a:off x="8178696" y="4930414"/>
            <a:ext cx="7511803"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Transitions</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5"/>
        <p:cNvGrpSpPr/>
        <p:nvPr/>
      </p:nvGrpSpPr>
      <p:grpSpPr>
        <a:xfrm>
          <a:off x="0" y="0"/>
          <a:ext cx="0" cy="0"/>
          <a:chOff x="0" y="0"/>
          <a:chExt cx="0" cy="0"/>
        </a:xfrm>
      </p:grpSpPr>
      <p:pic>
        <p:nvPicPr>
          <p:cNvPr id="3466" name="Google Shape;3466;p220" descr="Picture 1"/>
          <p:cNvPicPr preferRelativeResize="0"/>
          <p:nvPr/>
        </p:nvPicPr>
        <p:blipFill rotWithShape="1">
          <a:blip r:embed="rId3">
            <a:alphaModFix/>
          </a:blip>
          <a:srcRect/>
          <a:stretch/>
        </p:blipFill>
        <p:spPr>
          <a:xfrm>
            <a:off x="952500" y="692150"/>
            <a:ext cx="22479000" cy="12331700"/>
          </a:xfrm>
          <a:prstGeom prst="rect">
            <a:avLst/>
          </a:prstGeom>
          <a:noFill/>
          <a:ln>
            <a:noFill/>
          </a:ln>
        </p:spPr>
      </p:pic>
      <p:sp>
        <p:nvSpPr>
          <p:cNvPr id="3467" name="Google Shape;3467;p220"/>
          <p:cNvSpPr/>
          <p:nvPr/>
        </p:nvSpPr>
        <p:spPr>
          <a:xfrm>
            <a:off x="12773025" y="2571750"/>
            <a:ext cx="10972800" cy="104013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68" name="Google Shape;3468;p220"/>
          <p:cNvSpPr txBox="1"/>
          <p:nvPr/>
        </p:nvSpPr>
        <p:spPr>
          <a:xfrm>
            <a:off x="14966886" y="8286943"/>
            <a:ext cx="5219828" cy="1155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cubic-bezier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72"/>
        <p:cNvGrpSpPr/>
        <p:nvPr/>
      </p:nvGrpSpPr>
      <p:grpSpPr>
        <a:xfrm>
          <a:off x="0" y="0"/>
          <a:ext cx="0" cy="0"/>
          <a:chOff x="0" y="0"/>
          <a:chExt cx="0" cy="0"/>
        </a:xfrm>
      </p:grpSpPr>
      <p:pic>
        <p:nvPicPr>
          <p:cNvPr id="3473" name="Google Shape;3473;p221" descr="PrepBytes_Logo.png"/>
          <p:cNvPicPr preferRelativeResize="0"/>
          <p:nvPr/>
        </p:nvPicPr>
        <p:blipFill rotWithShape="1">
          <a:blip r:embed="rId3">
            <a:alphaModFix/>
          </a:blip>
          <a:srcRect/>
          <a:stretch/>
        </p:blipFill>
        <p:spPr>
          <a:xfrm>
            <a:off x="20187136" y="486323"/>
            <a:ext cx="3297422" cy="861184"/>
          </a:xfrm>
          <a:prstGeom prst="rect">
            <a:avLst/>
          </a:prstGeom>
          <a:noFill/>
          <a:ln>
            <a:noFill/>
          </a:ln>
          <a:effectLst>
            <a:reflection stA="50000" endPos="40000" sy="-100000" algn="bl" rotWithShape="0"/>
          </a:effectLst>
        </p:spPr>
      </p:pic>
      <p:sp>
        <p:nvSpPr>
          <p:cNvPr id="3474" name="Google Shape;3474;p221"/>
          <p:cNvSpPr txBox="1"/>
          <p:nvPr/>
        </p:nvSpPr>
        <p:spPr>
          <a:xfrm>
            <a:off x="6400203" y="4930414"/>
            <a:ext cx="11068795"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Transformations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1"/>
        <p:cNvGrpSpPr/>
        <p:nvPr/>
      </p:nvGrpSpPr>
      <p:grpSpPr>
        <a:xfrm>
          <a:off x="0" y="0"/>
          <a:ext cx="0" cy="0"/>
          <a:chOff x="0" y="0"/>
          <a:chExt cx="0" cy="0"/>
        </a:xfrm>
      </p:grpSpPr>
      <p:pic>
        <p:nvPicPr>
          <p:cNvPr id="282" name="Google Shape;282;p3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83" name="Google Shape;283;p3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Style</a:t>
            </a:r>
            <a:endParaRPr sz="2700">
              <a:solidFill>
                <a:schemeClr val="lt1"/>
              </a:solidFill>
              <a:latin typeface="Courier New"/>
              <a:ea typeface="Courier New"/>
              <a:cs typeface="Courier New"/>
              <a:sym typeface="Courier New"/>
            </a:endParaRPr>
          </a:p>
        </p:txBody>
      </p:sp>
      <p:sp>
        <p:nvSpPr>
          <p:cNvPr id="284" name="Google Shape;284;p38"/>
          <p:cNvSpPr txBox="1"/>
          <p:nvPr/>
        </p:nvSpPr>
        <p:spPr>
          <a:xfrm>
            <a:off x="2183800" y="4896925"/>
            <a:ext cx="16126200" cy="6752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The font-style property is mostly used to specify italic text.</a:t>
            </a: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This property has three values:</a:t>
            </a: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normal - The text is shown normally</a:t>
            </a: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italic - The text is shown in italics</a:t>
            </a:r>
            <a:endParaRPr sz="4800">
              <a:solidFill>
                <a:srgbClr val="0081CC"/>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oblique - The text is "leaning" (oblique is very similar to italic, but less supported)</a:t>
            </a:r>
            <a:endParaRPr sz="4800">
              <a:solidFill>
                <a:srgbClr val="0081CC"/>
              </a:solidFill>
              <a:latin typeface="Courier New"/>
              <a:ea typeface="Courier New"/>
              <a:cs typeface="Courier New"/>
              <a:sym typeface="Courier New"/>
            </a:endParaRPr>
          </a:p>
        </p:txBody>
      </p:sp>
      <p:sp>
        <p:nvSpPr>
          <p:cNvPr id="285" name="Google Shape;285;p38"/>
          <p:cNvSpPr txBox="1"/>
          <p:nvPr/>
        </p:nvSpPr>
        <p:spPr>
          <a:xfrm>
            <a:off x="-483825" y="2110650"/>
            <a:ext cx="195000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4600">
                <a:solidFill>
                  <a:srgbClr val="0081CC"/>
                </a:solidFill>
                <a:latin typeface="Helvetica Neue"/>
                <a:ea typeface="Helvetica Neue"/>
                <a:cs typeface="Helvetica Neue"/>
                <a:sym typeface="Helvetica Neue"/>
              </a:rPr>
              <a:t>        </a:t>
            </a:r>
            <a:endParaRPr sz="5400">
              <a:solidFill>
                <a:srgbClr val="0081CC"/>
              </a:solidFill>
              <a:latin typeface="Helvetica Neue"/>
              <a:ea typeface="Helvetica Neue"/>
              <a:cs typeface="Helvetica Neue"/>
              <a:sym typeface="Helvetica Neue"/>
            </a:endParaRPr>
          </a:p>
        </p:txBody>
      </p:sp>
      <p:sp>
        <p:nvSpPr>
          <p:cNvPr id="286" name="Google Shape;286;p3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78"/>
        <p:cNvGrpSpPr/>
        <p:nvPr/>
      </p:nvGrpSpPr>
      <p:grpSpPr>
        <a:xfrm>
          <a:off x="0" y="0"/>
          <a:ext cx="0" cy="0"/>
          <a:chOff x="0" y="0"/>
          <a:chExt cx="0" cy="0"/>
        </a:xfrm>
      </p:grpSpPr>
      <p:pic>
        <p:nvPicPr>
          <p:cNvPr id="3479" name="Google Shape;3479;p222" descr="Picture 1"/>
          <p:cNvPicPr preferRelativeResize="0"/>
          <p:nvPr/>
        </p:nvPicPr>
        <p:blipFill rotWithShape="1">
          <a:blip r:embed="rId3">
            <a:alphaModFix/>
          </a:blip>
          <a:srcRect/>
          <a:stretch/>
        </p:blipFill>
        <p:spPr>
          <a:xfrm>
            <a:off x="558800" y="600075"/>
            <a:ext cx="23266400" cy="10363200"/>
          </a:xfrm>
          <a:prstGeom prst="rect">
            <a:avLst/>
          </a:prstGeom>
          <a:noFill/>
          <a:ln>
            <a:noFill/>
          </a:ln>
        </p:spPr>
      </p:pic>
      <p:sp>
        <p:nvSpPr>
          <p:cNvPr id="3480" name="Google Shape;3480;p222"/>
          <p:cNvSpPr/>
          <p:nvPr/>
        </p:nvSpPr>
        <p:spPr>
          <a:xfrm>
            <a:off x="14344650" y="3429000"/>
            <a:ext cx="9029700" cy="88011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81" name="Google Shape;3481;p222"/>
          <p:cNvSpPr txBox="1"/>
          <p:nvPr/>
        </p:nvSpPr>
        <p:spPr>
          <a:xfrm>
            <a:off x="10847323" y="7956743"/>
            <a:ext cx="12701617" cy="5473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Scale : value=1,2…</a:t>
            </a:r>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Skew : value=30deg</a:t>
            </a:r>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Rotate : value=30deg, 1 turn</a:t>
            </a:r>
            <a:endParaRPr/>
          </a:p>
          <a:p>
            <a:pPr marL="0" marR="0" lvl="0" indent="0" algn="ctr" rtl="0">
              <a:lnSpc>
                <a:spcPct val="100000"/>
              </a:lnSpc>
              <a:spcBef>
                <a:spcPts val="0"/>
              </a:spcBef>
              <a:spcAft>
                <a:spcPts val="0"/>
              </a:spcAft>
              <a:buClr>
                <a:srgbClr val="FFFFFF"/>
              </a:buClr>
              <a:buSzPts val="7000"/>
              <a:buFont typeface="Helvetica Neue"/>
              <a:buNone/>
            </a:pPr>
            <a:r>
              <a:rPr lang="en-US" sz="7000" b="0" i="0" u="none" strike="noStrike" cap="none">
                <a:solidFill>
                  <a:srgbClr val="FFFFFF"/>
                </a:solidFill>
                <a:latin typeface="Helvetica Neue"/>
                <a:ea typeface="Helvetica Neue"/>
                <a:cs typeface="Helvetica Neue"/>
                <a:sym typeface="Helvetica Neue"/>
              </a:rPr>
              <a:t>Translate : value=45px</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85"/>
        <p:cNvGrpSpPr/>
        <p:nvPr/>
      </p:nvGrpSpPr>
      <p:grpSpPr>
        <a:xfrm>
          <a:off x="0" y="0"/>
          <a:ext cx="0" cy="0"/>
          <a:chOff x="0" y="0"/>
          <a:chExt cx="0" cy="0"/>
        </a:xfrm>
      </p:grpSpPr>
      <p:pic>
        <p:nvPicPr>
          <p:cNvPr id="3486" name="Google Shape;3486;p223" descr="Picture 1"/>
          <p:cNvPicPr preferRelativeResize="0"/>
          <p:nvPr/>
        </p:nvPicPr>
        <p:blipFill rotWithShape="1">
          <a:blip r:embed="rId3">
            <a:alphaModFix/>
          </a:blip>
          <a:srcRect/>
          <a:stretch/>
        </p:blipFill>
        <p:spPr>
          <a:xfrm>
            <a:off x="946150" y="1339850"/>
            <a:ext cx="22491700" cy="110363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0"/>
        <p:cNvGrpSpPr/>
        <p:nvPr/>
      </p:nvGrpSpPr>
      <p:grpSpPr>
        <a:xfrm>
          <a:off x="0" y="0"/>
          <a:ext cx="0" cy="0"/>
          <a:chOff x="0" y="0"/>
          <a:chExt cx="0" cy="0"/>
        </a:xfrm>
      </p:grpSpPr>
      <p:pic>
        <p:nvPicPr>
          <p:cNvPr id="3491" name="Google Shape;3491;p224"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492" name="Google Shape;3492;p224"/>
          <p:cNvSpPr txBox="1"/>
          <p:nvPr/>
        </p:nvSpPr>
        <p:spPr>
          <a:xfrm>
            <a:off x="557911" y="335713"/>
            <a:ext cx="944098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Animation Properties</a:t>
            </a:r>
            <a:endParaRPr/>
          </a:p>
        </p:txBody>
      </p:sp>
      <p:sp>
        <p:nvSpPr>
          <p:cNvPr id="3493" name="Google Shape;3493;p224"/>
          <p:cNvSpPr txBox="1"/>
          <p:nvPr/>
        </p:nvSpPr>
        <p:spPr>
          <a:xfrm>
            <a:off x="992473" y="3290317"/>
            <a:ext cx="21685472" cy="942136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name, duration, timing-function, delay, iteration-count, direction, fill-mode;</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name : animation name for any css selector</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duration : how much time your 1 round of animation effect should take</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timing function : lets you vary the speed and propagation of the animation</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delay : after how much time animation effect should start</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iteration-count : how many times the animation effect should run</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fill-mode : backwards/ forwards , when you want your element to stay in the same position what it was in after animation means it should not regain its initial position(before animation started) once the animation is completed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7"/>
        <p:cNvGrpSpPr/>
        <p:nvPr/>
      </p:nvGrpSpPr>
      <p:grpSpPr>
        <a:xfrm>
          <a:off x="0" y="0"/>
          <a:ext cx="0" cy="0"/>
          <a:chOff x="0" y="0"/>
          <a:chExt cx="0" cy="0"/>
        </a:xfrm>
      </p:grpSpPr>
      <p:pic>
        <p:nvPicPr>
          <p:cNvPr id="3498" name="Google Shape;3498;p225"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499" name="Google Shape;3499;p225"/>
          <p:cNvSpPr txBox="1"/>
          <p:nvPr/>
        </p:nvSpPr>
        <p:spPr>
          <a:xfrm>
            <a:off x="1052225" y="1783513"/>
            <a:ext cx="1292276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Animation direction property</a:t>
            </a:r>
            <a:endParaRPr/>
          </a:p>
        </p:txBody>
      </p:sp>
      <p:sp>
        <p:nvSpPr>
          <p:cNvPr id="3500" name="Google Shape;3500;p225"/>
          <p:cNvSpPr txBox="1"/>
          <p:nvPr/>
        </p:nvSpPr>
        <p:spPr>
          <a:xfrm>
            <a:off x="1144873" y="5011167"/>
            <a:ext cx="21685472" cy="506526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Animation direction property takes in three major values like reverse, alternate, alternate-reverse, their description is given below : </a:t>
            </a:r>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endParaRPr sz="40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reverse = when you want your element to rotate anticlockwise</a:t>
            </a:r>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alternate = initially your element will go clockwise then anti-clockwise </a:t>
            </a:r>
            <a:endParaRPr/>
          </a:p>
          <a:p>
            <a:pPr marL="0" marR="0" lvl="0" indent="0" algn="l" rtl="0">
              <a:lnSpc>
                <a:spcPct val="100000"/>
              </a:lnSpc>
              <a:spcBef>
                <a:spcPts val="0"/>
              </a:spcBef>
              <a:spcAft>
                <a:spcPts val="0"/>
              </a:spcAft>
              <a:buClr>
                <a:srgbClr val="FFFFFF"/>
              </a:buClr>
              <a:buSzPts val="4000"/>
              <a:buFont typeface="Helvetica Neue"/>
              <a:buNone/>
            </a:pPr>
            <a:r>
              <a:rPr lang="en-US" sz="4000" b="0" i="0" u="none" strike="noStrike" cap="none">
                <a:solidFill>
                  <a:srgbClr val="FFFFFF"/>
                </a:solidFill>
                <a:latin typeface="Helvetica Neue"/>
                <a:ea typeface="Helvetica Neue"/>
                <a:cs typeface="Helvetica Neue"/>
                <a:sym typeface="Helvetica Neue"/>
              </a:rPr>
              <a:t>alternate-reverse = initially your element will go anti-clockwise then clockwise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04"/>
        <p:cNvGrpSpPr/>
        <p:nvPr/>
      </p:nvGrpSpPr>
      <p:grpSpPr>
        <a:xfrm>
          <a:off x="0" y="0"/>
          <a:ext cx="0" cy="0"/>
          <a:chOff x="0" y="0"/>
          <a:chExt cx="0" cy="0"/>
        </a:xfrm>
      </p:grpSpPr>
      <p:pic>
        <p:nvPicPr>
          <p:cNvPr id="3505" name="Google Shape;3505;p226"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506" name="Google Shape;3506;p226"/>
          <p:cNvSpPr txBox="1"/>
          <p:nvPr/>
        </p:nvSpPr>
        <p:spPr>
          <a:xfrm>
            <a:off x="628077" y="894513"/>
            <a:ext cx="803065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Pseudo Selectors </a:t>
            </a:r>
            <a:endParaRPr/>
          </a:p>
        </p:txBody>
      </p:sp>
      <p:sp>
        <p:nvSpPr>
          <p:cNvPr id="3507" name="Google Shape;3507;p226"/>
          <p:cNvSpPr txBox="1"/>
          <p:nvPr/>
        </p:nvSpPr>
        <p:spPr>
          <a:xfrm>
            <a:off x="1017873" y="4023514"/>
            <a:ext cx="21685472" cy="709137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600"/>
              <a:buFont typeface="Helvetica Neue"/>
              <a:buNone/>
            </a:pPr>
            <a:r>
              <a:rPr lang="en-US" sz="5600" b="0" i="0" u="none" strike="noStrike" cap="none">
                <a:solidFill>
                  <a:srgbClr val="FFFFFF"/>
                </a:solidFill>
                <a:latin typeface="Helvetica Neue"/>
                <a:ea typeface="Helvetica Neue"/>
                <a:cs typeface="Helvetica Neue"/>
                <a:sym typeface="Helvetica Neue"/>
              </a:rPr>
              <a:t>A pseudo - class is a basically a keyword added to a selector  that specifies a special state of the selected element.</a:t>
            </a:r>
            <a:endParaRPr/>
          </a:p>
          <a:p>
            <a:pPr marL="0" marR="0" lvl="0" indent="0" algn="l" rtl="0">
              <a:lnSpc>
                <a:spcPct val="100000"/>
              </a:lnSpc>
              <a:spcBef>
                <a:spcPts val="0"/>
              </a:spcBef>
              <a:spcAft>
                <a:spcPts val="0"/>
              </a:spcAft>
              <a:buClr>
                <a:srgbClr val="FFFFFF"/>
              </a:buClr>
              <a:buSzPts val="5600"/>
              <a:buFont typeface="Helvetica Neue"/>
              <a:buNone/>
            </a:pPr>
            <a:endParaRPr sz="56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5600"/>
              <a:buFont typeface="Helvetica Neue"/>
              <a:buNone/>
            </a:pPr>
            <a:r>
              <a:rPr lang="en-US" sz="5600" b="0" i="0" u="none" strike="noStrike" cap="none">
                <a:solidFill>
                  <a:srgbClr val="FFFFFF"/>
                </a:solidFill>
                <a:latin typeface="Helvetica Neue"/>
                <a:ea typeface="Helvetica Neue"/>
                <a:cs typeface="Helvetica Neue"/>
                <a:sym typeface="Helvetica Neue"/>
              </a:rPr>
              <a:t>Ex : button:hover{</a:t>
            </a:r>
            <a:endParaRPr/>
          </a:p>
          <a:p>
            <a:pPr marL="0" marR="0" lvl="1" indent="0" algn="l" rtl="0">
              <a:lnSpc>
                <a:spcPct val="100000"/>
              </a:lnSpc>
              <a:spcBef>
                <a:spcPts val="0"/>
              </a:spcBef>
              <a:spcAft>
                <a:spcPts val="0"/>
              </a:spcAft>
              <a:buClr>
                <a:srgbClr val="FFFFFF"/>
              </a:buClr>
              <a:buSzPts val="5600"/>
              <a:buFont typeface="Helvetica Neue"/>
              <a:buNone/>
            </a:pPr>
            <a:r>
              <a:rPr lang="en-US" sz="5600" b="0" i="0" u="none" strike="noStrike" cap="none">
                <a:solidFill>
                  <a:srgbClr val="FFFFFF"/>
                </a:solidFill>
                <a:latin typeface="Helvetica Neue"/>
                <a:ea typeface="Helvetica Neue"/>
                <a:cs typeface="Helvetica Neue"/>
                <a:sym typeface="Helvetica Neue"/>
              </a:rPr>
              <a:t>               color : white</a:t>
            </a:r>
            <a:endParaRPr/>
          </a:p>
          <a:p>
            <a:pPr marL="0" marR="0" lvl="1" indent="0" algn="l" rtl="0">
              <a:lnSpc>
                <a:spcPct val="100000"/>
              </a:lnSpc>
              <a:spcBef>
                <a:spcPts val="0"/>
              </a:spcBef>
              <a:spcAft>
                <a:spcPts val="0"/>
              </a:spcAft>
              <a:buClr>
                <a:srgbClr val="FFFFFF"/>
              </a:buClr>
              <a:buSzPts val="5600"/>
              <a:buFont typeface="Helvetica Neue"/>
              <a:buNone/>
            </a:pPr>
            <a:r>
              <a:rPr lang="en-US" sz="5600" b="0" i="0" u="none" strike="noStrike" cap="none">
                <a:solidFill>
                  <a:srgbClr val="FFFFFF"/>
                </a:solidFill>
                <a:latin typeface="Helvetica Neue"/>
                <a:ea typeface="Helvetica Neue"/>
                <a:cs typeface="Helvetica Neue"/>
                <a:sym typeface="Helvetica Neue"/>
              </a:rPr>
              <a:t>       }</a:t>
            </a:r>
            <a:endParaRPr/>
          </a:p>
          <a:p>
            <a:pPr marL="0" marR="0" lvl="1" indent="0" algn="l" rtl="0">
              <a:lnSpc>
                <a:spcPct val="100000"/>
              </a:lnSpc>
              <a:spcBef>
                <a:spcPts val="0"/>
              </a:spcBef>
              <a:spcAft>
                <a:spcPts val="0"/>
              </a:spcAft>
              <a:buClr>
                <a:srgbClr val="FFFFFF"/>
              </a:buClr>
              <a:buSzPts val="5600"/>
              <a:buFont typeface="Helvetica Neue"/>
              <a:buNone/>
            </a:pPr>
            <a:endParaRPr sz="5600" b="0" i="0" u="none" strike="noStrike" cap="none">
              <a:solidFill>
                <a:srgbClr val="FFFFFF"/>
              </a:solidFill>
              <a:latin typeface="Helvetica Neue"/>
              <a:ea typeface="Helvetica Neue"/>
              <a:cs typeface="Helvetica Neue"/>
              <a:sym typeface="Helvetica Neue"/>
            </a:endParaRPr>
          </a:p>
          <a:p>
            <a:pPr marL="0" marR="0" lvl="1" indent="0" algn="l" rtl="0">
              <a:lnSpc>
                <a:spcPct val="100000"/>
              </a:lnSpc>
              <a:spcBef>
                <a:spcPts val="0"/>
              </a:spcBef>
              <a:spcAft>
                <a:spcPts val="0"/>
              </a:spcAft>
              <a:buClr>
                <a:srgbClr val="FFFFFF"/>
              </a:buClr>
              <a:buSzPts val="5600"/>
              <a:buFont typeface="Helvetica Neue"/>
              <a:buNone/>
            </a:pPr>
            <a:r>
              <a:rPr lang="en-US" sz="5600" b="0" i="0" u="none" strike="noStrike" cap="none">
                <a:solidFill>
                  <a:srgbClr val="FFFFFF"/>
                </a:solidFill>
                <a:latin typeface="Helvetica Neue"/>
                <a:ea typeface="Helvetica Neue"/>
                <a:cs typeface="Helvetica Neue"/>
                <a:sym typeface="Helvetica Neue"/>
              </a:rPr>
              <a:t>Here button is a selector and :hover is the pseudo class.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11"/>
        <p:cNvGrpSpPr/>
        <p:nvPr/>
      </p:nvGrpSpPr>
      <p:grpSpPr>
        <a:xfrm>
          <a:off x="0" y="0"/>
          <a:ext cx="0" cy="0"/>
          <a:chOff x="0" y="0"/>
          <a:chExt cx="0" cy="0"/>
        </a:xfrm>
      </p:grpSpPr>
      <p:pic>
        <p:nvPicPr>
          <p:cNvPr id="3512" name="Google Shape;3512;p227"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513" name="Google Shape;3513;p227"/>
          <p:cNvSpPr txBox="1"/>
          <p:nvPr/>
        </p:nvSpPr>
        <p:spPr>
          <a:xfrm>
            <a:off x="297877" y="335713"/>
            <a:ext cx="803065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Pseudo Selectors </a:t>
            </a:r>
            <a:endParaRPr/>
          </a:p>
        </p:txBody>
      </p:sp>
      <p:sp>
        <p:nvSpPr>
          <p:cNvPr id="3514" name="Google Shape;3514;p227"/>
          <p:cNvSpPr txBox="1"/>
          <p:nvPr/>
        </p:nvSpPr>
        <p:spPr>
          <a:xfrm>
            <a:off x="992473" y="4480530"/>
            <a:ext cx="21685472" cy="612654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List of few pseudo classes which gets used the most:</a:t>
            </a:r>
            <a:endParaRPr/>
          </a:p>
          <a:p>
            <a:pPr marL="0" marR="0" lvl="0" indent="0" algn="l" rtl="0">
              <a:lnSpc>
                <a:spcPct val="100000"/>
              </a:lnSpc>
              <a:spcBef>
                <a:spcPts val="0"/>
              </a:spcBef>
              <a:spcAft>
                <a:spcPts val="0"/>
              </a:spcAft>
              <a:buClr>
                <a:srgbClr val="FFFFFF"/>
              </a:buClr>
              <a:buSzPts val="5500"/>
              <a:buFont typeface="Helvetica Neue"/>
              <a:buNone/>
            </a:pPr>
            <a:endParaRPr sz="5500" b="0" i="0" u="none" strike="noStrike" cap="none">
              <a:solidFill>
                <a:srgbClr val="FFFFFF"/>
              </a:solidFill>
              <a:latin typeface="Helvetica Neue"/>
              <a:ea typeface="Helvetica Neue"/>
              <a:cs typeface="Helvetica Neue"/>
              <a:sym typeface="Helvetica Neue"/>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:hover = when you take your cursor on an element.</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:link = matches with the link that have not been visited</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:visited = matches links that have been visited</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:active = when any link is active, means we are clicking on the link.</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18"/>
        <p:cNvGrpSpPr/>
        <p:nvPr/>
      </p:nvGrpSpPr>
      <p:grpSpPr>
        <a:xfrm>
          <a:off x="0" y="0"/>
          <a:ext cx="0" cy="0"/>
          <a:chOff x="0" y="0"/>
          <a:chExt cx="0" cy="0"/>
        </a:xfrm>
      </p:grpSpPr>
      <p:pic>
        <p:nvPicPr>
          <p:cNvPr id="3519" name="Google Shape;3519;p228"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520" name="Google Shape;3520;p228"/>
          <p:cNvSpPr txBox="1"/>
          <p:nvPr/>
        </p:nvSpPr>
        <p:spPr>
          <a:xfrm>
            <a:off x="1285650" y="335713"/>
            <a:ext cx="976351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:nth-child(n)   of CSS</a:t>
            </a:r>
            <a:endParaRPr/>
          </a:p>
        </p:txBody>
      </p:sp>
      <p:sp>
        <p:nvSpPr>
          <p:cNvPr id="3521" name="Google Shape;3521;p228"/>
          <p:cNvSpPr txBox="1"/>
          <p:nvPr/>
        </p:nvSpPr>
        <p:spPr>
          <a:xfrm>
            <a:off x="1576673" y="3388330"/>
            <a:ext cx="21685472" cy="8717340"/>
          </a:xfrm>
          <a:prstGeom prst="rect">
            <a:avLst/>
          </a:prstGeom>
          <a:noFill/>
          <a:ln>
            <a:noFill/>
          </a:ln>
        </p:spPr>
        <p:txBody>
          <a:bodyPr spcFirstLastPara="1" wrap="square" lIns="50800" tIns="50800" rIns="50800" bIns="50800" anchor="ctr" anchorCtr="0">
            <a:spAutoFit/>
          </a:bodyPr>
          <a:lstStyle/>
          <a:p>
            <a:pPr marL="551447" marR="0" lvl="0" indent="-551447"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This is one of the pseudo class in CSS. It allows you to select a element of a given type (tag name while writing this css property) based on the expression (written in brackets) among a group of elements.</a:t>
            </a:r>
            <a:endParaRPr/>
          </a:p>
          <a:p>
            <a:pPr marL="551447" marR="0" lvl="0" indent="-551447"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This expression can be numeric (like 2), a keyword (like odd, even) and formula(like 2n+1)</a:t>
            </a:r>
            <a:endParaRPr/>
          </a:p>
          <a:p>
            <a:pPr marL="0" marR="0" lvl="0" indent="0" algn="l" rtl="0">
              <a:lnSpc>
                <a:spcPct val="100000"/>
              </a:lnSpc>
              <a:spcBef>
                <a:spcPts val="0"/>
              </a:spcBef>
              <a:spcAft>
                <a:spcPts val="0"/>
              </a:spcAft>
              <a:buClr>
                <a:srgbClr val="FFFFFF"/>
              </a:buClr>
              <a:buSzPts val="5500"/>
              <a:buFont typeface="Helvetica Neue"/>
              <a:buNone/>
            </a:pPr>
            <a:endParaRPr sz="55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Example =&gt; p:nth-child(odd){</a:t>
            </a:r>
            <a:endParaRPr/>
          </a:p>
          <a:p>
            <a:pPr marL="0" marR="0" lvl="3"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                            color : white;</a:t>
            </a:r>
            <a:endParaRPr/>
          </a:p>
          <a:p>
            <a:pPr marL="0" marR="0" lvl="3"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25"/>
        <p:cNvGrpSpPr/>
        <p:nvPr/>
      </p:nvGrpSpPr>
      <p:grpSpPr>
        <a:xfrm>
          <a:off x="0" y="0"/>
          <a:ext cx="0" cy="0"/>
          <a:chOff x="0" y="0"/>
          <a:chExt cx="0" cy="0"/>
        </a:xfrm>
      </p:grpSpPr>
      <p:pic>
        <p:nvPicPr>
          <p:cNvPr id="3526" name="Google Shape;3526;p229" descr="PrepBytes_Logo.png"/>
          <p:cNvPicPr preferRelativeResize="0"/>
          <p:nvPr/>
        </p:nvPicPr>
        <p:blipFill rotWithShape="1">
          <a:blip r:embed="rId3">
            <a:alphaModFix/>
          </a:blip>
          <a:srcRect/>
          <a:stretch/>
        </p:blipFill>
        <p:spPr>
          <a:xfrm>
            <a:off x="19132191" y="686347"/>
            <a:ext cx="4409519" cy="1151628"/>
          </a:xfrm>
          <a:prstGeom prst="rect">
            <a:avLst/>
          </a:prstGeom>
          <a:noFill/>
          <a:ln>
            <a:noFill/>
          </a:ln>
          <a:effectLst>
            <a:reflection stA="50000" endPos="40000" sy="-100000" algn="bl" rotWithShape="0"/>
          </a:effectLst>
        </p:spPr>
      </p:pic>
      <p:sp>
        <p:nvSpPr>
          <p:cNvPr id="3527" name="Google Shape;3527;p229"/>
          <p:cNvSpPr txBox="1"/>
          <p:nvPr/>
        </p:nvSpPr>
        <p:spPr>
          <a:xfrm>
            <a:off x="455449" y="335713"/>
            <a:ext cx="7715512"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a:buNone/>
            </a:pPr>
            <a:r>
              <a:rPr lang="en-US" sz="7000" b="0" i="0" u="none" strike="noStrike" cap="none">
                <a:solidFill>
                  <a:srgbClr val="0081CC"/>
                </a:solidFill>
                <a:latin typeface="Verdana"/>
                <a:ea typeface="Verdana"/>
                <a:cs typeface="Verdana"/>
                <a:sym typeface="Verdana"/>
              </a:rPr>
              <a:t>Combining CSS :</a:t>
            </a:r>
            <a:endParaRPr/>
          </a:p>
        </p:txBody>
      </p:sp>
      <p:sp>
        <p:nvSpPr>
          <p:cNvPr id="3528" name="Google Shape;3528;p229"/>
          <p:cNvSpPr txBox="1"/>
          <p:nvPr/>
        </p:nvSpPr>
        <p:spPr>
          <a:xfrm>
            <a:off x="1576673" y="3388330"/>
            <a:ext cx="21685472" cy="871734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A CSS selector can contain more than one simple selector. Between these selectors we can include a symbol which is known as combinator in CSS.</a:t>
            </a:r>
            <a:endParaRPr/>
          </a:p>
          <a:p>
            <a:pPr marL="0" marR="0" lvl="0" indent="0" algn="l" rtl="0">
              <a:lnSpc>
                <a:spcPct val="100000"/>
              </a:lnSpc>
              <a:spcBef>
                <a:spcPts val="0"/>
              </a:spcBef>
              <a:spcAft>
                <a:spcPts val="0"/>
              </a:spcAft>
              <a:buClr>
                <a:srgbClr val="FFFFFF"/>
              </a:buClr>
              <a:buSzPts val="5500"/>
              <a:buFont typeface="Helvetica Neue"/>
              <a:buNone/>
            </a:pPr>
            <a:endParaRPr sz="5500" b="0"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5500"/>
              <a:buFont typeface="Helvetica Neue"/>
              <a:buNone/>
            </a:pPr>
            <a:r>
              <a:rPr lang="en-US" sz="5500" b="0" i="0" u="none" strike="noStrike" cap="none">
                <a:solidFill>
                  <a:srgbClr val="FFFFFF"/>
                </a:solidFill>
                <a:latin typeface="Helvetica Neue"/>
                <a:ea typeface="Helvetica Neue"/>
                <a:cs typeface="Helvetica Neue"/>
                <a:sym typeface="Helvetica Neue"/>
              </a:rPr>
              <a:t>There are 4 combinators in CSS:</a:t>
            </a:r>
            <a:endParaRPr/>
          </a:p>
          <a:p>
            <a:pPr marL="0" marR="0" lvl="0" indent="0" algn="l" rtl="0">
              <a:lnSpc>
                <a:spcPct val="100000"/>
              </a:lnSpc>
              <a:spcBef>
                <a:spcPts val="0"/>
              </a:spcBef>
              <a:spcAft>
                <a:spcPts val="0"/>
              </a:spcAft>
              <a:buClr>
                <a:srgbClr val="FFFFFF"/>
              </a:buClr>
              <a:buSzPts val="5500"/>
              <a:buFont typeface="Helvetica Neue"/>
              <a:buNone/>
            </a:pPr>
            <a:endParaRPr sz="5500" b="0" i="0" u="none" strike="noStrike" cap="none">
              <a:solidFill>
                <a:srgbClr val="FFFFFF"/>
              </a:solidFill>
              <a:latin typeface="Helvetica Neue"/>
              <a:ea typeface="Helvetica Neue"/>
              <a:cs typeface="Helvetica Neue"/>
              <a:sym typeface="Helvetica Neue"/>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space : descendant selector</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&gt; : child selector  </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 : adjacent sibling selector</a:t>
            </a:r>
            <a:endParaRPr/>
          </a:p>
          <a:p>
            <a:pPr marL="701842" marR="0" lvl="0" indent="-701842" algn="l" rtl="0">
              <a:lnSpc>
                <a:spcPct val="100000"/>
              </a:lnSpc>
              <a:spcBef>
                <a:spcPts val="0"/>
              </a:spcBef>
              <a:spcAft>
                <a:spcPts val="0"/>
              </a:spcAft>
              <a:buClr>
                <a:srgbClr val="FFFFFF"/>
              </a:buClr>
              <a:buSzPts val="5500"/>
              <a:buFont typeface="Helvetica Neue"/>
              <a:buChar char="•"/>
            </a:pPr>
            <a:r>
              <a:rPr lang="en-US" sz="5500" b="0" i="0" u="none" strike="noStrike" cap="none">
                <a:solidFill>
                  <a:srgbClr val="FFFFFF"/>
                </a:solidFill>
                <a:latin typeface="Helvetica Neue"/>
                <a:ea typeface="Helvetica Neue"/>
                <a:cs typeface="Helvetica Neue"/>
                <a:sym typeface="Helvetica Neue"/>
              </a:rPr>
              <a:t>~ : general sibling selector  (tilda/ tilde = ~,  ` = backtick)</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2"/>
        <p:cNvGrpSpPr/>
        <p:nvPr/>
      </p:nvGrpSpPr>
      <p:grpSpPr>
        <a:xfrm>
          <a:off x="0" y="0"/>
          <a:ext cx="0" cy="0"/>
          <a:chOff x="0" y="0"/>
          <a:chExt cx="0" cy="0"/>
        </a:xfrm>
      </p:grpSpPr>
      <p:pic>
        <p:nvPicPr>
          <p:cNvPr id="3533" name="Google Shape;3533;p230" descr="PrepBytes_Logo.png"/>
          <p:cNvPicPr preferRelativeResize="0"/>
          <p:nvPr/>
        </p:nvPicPr>
        <p:blipFill rotWithShape="1">
          <a:blip r:embed="rId3">
            <a:alphaModFix/>
          </a:blip>
          <a:srcRect/>
          <a:stretch/>
        </p:blipFill>
        <p:spPr>
          <a:xfrm>
            <a:off x="20187136" y="486323"/>
            <a:ext cx="3297422" cy="861184"/>
          </a:xfrm>
          <a:prstGeom prst="rect">
            <a:avLst/>
          </a:prstGeom>
          <a:noFill/>
          <a:ln>
            <a:noFill/>
          </a:ln>
          <a:effectLst>
            <a:reflection stA="50000" endPos="40000" sy="-100000" algn="bl" rotWithShape="0"/>
          </a:effectLst>
        </p:spPr>
      </p:pic>
      <p:sp>
        <p:nvSpPr>
          <p:cNvPr id="3534" name="Google Shape;3534;p230"/>
          <p:cNvSpPr txBox="1"/>
          <p:nvPr/>
        </p:nvSpPr>
        <p:spPr>
          <a:xfrm>
            <a:off x="5007479" y="2644414"/>
            <a:ext cx="13244662"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333"/>
              </a:lnSpc>
              <a:spcBef>
                <a:spcPts val="0"/>
              </a:spcBef>
              <a:spcAft>
                <a:spcPts val="0"/>
              </a:spcAft>
              <a:buClr>
                <a:srgbClr val="FFFFFF"/>
              </a:buClr>
              <a:buSzPts val="12000"/>
              <a:buFont typeface="Helvetica Neue"/>
              <a:buNone/>
            </a:pPr>
            <a:r>
              <a:rPr lang="en-US" sz="12000" b="0" i="0" u="none" strike="noStrike" cap="none">
                <a:solidFill>
                  <a:srgbClr val="FFFFFF"/>
                </a:solidFill>
                <a:latin typeface="Helvetica Neue"/>
                <a:ea typeface="Helvetica Neue"/>
                <a:cs typeface="Helvetica Neue"/>
                <a:sym typeface="Helvetica Neue"/>
              </a:rPr>
              <a:t>Responsive Design</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8"/>
        <p:cNvGrpSpPr/>
        <p:nvPr/>
      </p:nvGrpSpPr>
      <p:grpSpPr>
        <a:xfrm>
          <a:off x="0" y="0"/>
          <a:ext cx="0" cy="0"/>
          <a:chOff x="0" y="0"/>
          <a:chExt cx="0" cy="0"/>
        </a:xfrm>
      </p:grpSpPr>
      <p:pic>
        <p:nvPicPr>
          <p:cNvPr id="3539" name="Google Shape;3539;p231" descr="Picture 1"/>
          <p:cNvPicPr preferRelativeResize="0"/>
          <p:nvPr/>
        </p:nvPicPr>
        <p:blipFill rotWithShape="1">
          <a:blip r:embed="rId3">
            <a:alphaModFix/>
          </a:blip>
          <a:srcRect/>
          <a:stretch/>
        </p:blipFill>
        <p:spPr>
          <a:xfrm>
            <a:off x="609600" y="1955800"/>
            <a:ext cx="23164800" cy="980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0"/>
        <p:cNvGrpSpPr/>
        <p:nvPr/>
      </p:nvGrpSpPr>
      <p:grpSpPr>
        <a:xfrm>
          <a:off x="0" y="0"/>
          <a:ext cx="0" cy="0"/>
          <a:chOff x="0" y="0"/>
          <a:chExt cx="0" cy="0"/>
        </a:xfrm>
      </p:grpSpPr>
      <p:pic>
        <p:nvPicPr>
          <p:cNvPr id="291" name="Google Shape;291;p3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292" name="Google Shape;292;p39"/>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200" i="0" u="none" strike="noStrike" cap="non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293" name="Google Shape;293;p39"/>
          <p:cNvSpPr txBox="1"/>
          <p:nvPr/>
        </p:nvSpPr>
        <p:spPr>
          <a:xfrm>
            <a:off x="355000" y="3449125"/>
            <a:ext cx="16126200" cy="9692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&lt;!DOCTYPE html&gt;</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body{</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background:black;</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color:white;</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font-size:20px;</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p.normal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font-style: normal;</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latin typeface="Courier New"/>
              <a:ea typeface="Courier New"/>
              <a:cs typeface="Courier New"/>
              <a:sym typeface="Courier New"/>
            </a:endParaRPr>
          </a:p>
        </p:txBody>
      </p:sp>
      <p:sp>
        <p:nvSpPr>
          <p:cNvPr id="294" name="Google Shape;294;p3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295" name="Google Shape;295;p3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6" name="Google Shape;296;p39"/>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297" name="Google Shape;297;p3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1"/>
        <p:cNvGrpSpPr/>
        <p:nvPr/>
      </p:nvGrpSpPr>
      <p:grpSpPr>
        <a:xfrm>
          <a:off x="0" y="0"/>
          <a:ext cx="0" cy="0"/>
          <a:chOff x="0" y="0"/>
          <a:chExt cx="0" cy="0"/>
        </a:xfrm>
      </p:grpSpPr>
      <p:pic>
        <p:nvPicPr>
          <p:cNvPr id="302" name="Google Shape;302;p4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03" name="Google Shape;303;p40"/>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200" i="0" u="none" strike="noStrike" cap="non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304" name="Google Shape;304;p40"/>
          <p:cNvSpPr txBox="1"/>
          <p:nvPr/>
        </p:nvSpPr>
        <p:spPr>
          <a:xfrm>
            <a:off x="355000" y="3144325"/>
            <a:ext cx="16126200" cy="10892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p.italic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font-style: italic;</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p.oblique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font-style: oblique;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&lt;h1&gt;The font-style property&lt;/h1&gt;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class="normal"&gt;This is a paragraph in normal style.&lt;/p&gt;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latin typeface="Courier New"/>
              <a:ea typeface="Courier New"/>
              <a:cs typeface="Courier New"/>
              <a:sym typeface="Courier New"/>
            </a:endParaRPr>
          </a:p>
        </p:txBody>
      </p:sp>
      <p:sp>
        <p:nvSpPr>
          <p:cNvPr id="305" name="Google Shape;305;p4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06" name="Google Shape;306;p4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7" name="Google Shape;307;p40"/>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08" name="Google Shape;308;p4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2"/>
        <p:cNvGrpSpPr/>
        <p:nvPr/>
      </p:nvGrpSpPr>
      <p:grpSpPr>
        <a:xfrm>
          <a:off x="0" y="0"/>
          <a:ext cx="0" cy="0"/>
          <a:chOff x="0" y="0"/>
          <a:chExt cx="0" cy="0"/>
        </a:xfrm>
      </p:grpSpPr>
      <p:pic>
        <p:nvPicPr>
          <p:cNvPr id="313" name="Google Shape;313;p4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14" name="Google Shape;314;p41"/>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200" i="0" u="none" strike="noStrike" cap="non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315" name="Google Shape;315;p41"/>
          <p:cNvSpPr txBox="1"/>
          <p:nvPr/>
        </p:nvSpPr>
        <p:spPr>
          <a:xfrm>
            <a:off x="355000" y="5277925"/>
            <a:ext cx="16126200" cy="430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class="italic"&gt;This is a paragraph in italic style.&lt;/p&gt;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&lt;p class="oblique"&gt;This is a paragraph in oblique style.&lt;/p&gt;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&lt;/html&gt;</a:t>
            </a:r>
            <a:endParaRPr sz="1100">
              <a:latin typeface="Courier New"/>
              <a:ea typeface="Courier New"/>
              <a:cs typeface="Courier New"/>
              <a:sym typeface="Courier New"/>
            </a:endParaRPr>
          </a:p>
        </p:txBody>
      </p:sp>
      <p:sp>
        <p:nvSpPr>
          <p:cNvPr id="316" name="Google Shape;316;p4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17" name="Google Shape;317;p4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8" name="Google Shape;318;p41"/>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19" name="Google Shape;319;p4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
        <p:cNvGrpSpPr/>
        <p:nvPr/>
      </p:nvGrpSpPr>
      <p:grpSpPr>
        <a:xfrm>
          <a:off x="0" y="0"/>
          <a:ext cx="0" cy="0"/>
          <a:chOff x="0" y="0"/>
          <a:chExt cx="0" cy="0"/>
        </a:xfrm>
      </p:grpSpPr>
      <p:pic>
        <p:nvPicPr>
          <p:cNvPr id="324" name="Google Shape;324;p4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25" name="Google Shape;325;p4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i="0" u="none" strike="noStrike" cap="non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Style</a:t>
            </a:r>
            <a:endParaRPr sz="2700">
              <a:solidFill>
                <a:schemeClr val="lt1"/>
              </a:solidFill>
              <a:latin typeface="Courier New"/>
              <a:ea typeface="Courier New"/>
              <a:cs typeface="Courier New"/>
              <a:sym typeface="Courier New"/>
            </a:endParaRPr>
          </a:p>
        </p:txBody>
      </p:sp>
      <p:sp>
        <p:nvSpPr>
          <p:cNvPr id="326" name="Google Shape;326;p42"/>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27" name="Google Shape;327;p4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28" name="Google Shape;328;p4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29" name="Google Shape;329;p42"/>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30" name="Google Shape;330;p4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331" name="Google Shape;331;p42"/>
          <p:cNvPicPr preferRelativeResize="0"/>
          <p:nvPr/>
        </p:nvPicPr>
        <p:blipFill>
          <a:blip r:embed="rId4">
            <a:alphaModFix/>
          </a:blip>
          <a:stretch>
            <a:fillRect/>
          </a:stretch>
        </p:blipFill>
        <p:spPr>
          <a:xfrm>
            <a:off x="4726225" y="3693400"/>
            <a:ext cx="17351575" cy="10278750"/>
          </a:xfrm>
          <a:prstGeom prst="rect">
            <a:avLst/>
          </a:prstGeom>
          <a:noFill/>
          <a:ln>
            <a:noFill/>
          </a:ln>
        </p:spPr>
      </p:pic>
      <p:sp>
        <p:nvSpPr>
          <p:cNvPr id="332" name="Google Shape;332;p42"/>
          <p:cNvSpPr txBox="1"/>
          <p:nvPr/>
        </p:nvSpPr>
        <p:spPr>
          <a:xfrm>
            <a:off x="1156775" y="2313550"/>
            <a:ext cx="7866000" cy="12159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a:buNone/>
            </a:pPr>
            <a:r>
              <a:rPr lang="en-US" sz="67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
        <p:cNvGrpSpPr/>
        <p:nvPr/>
      </p:nvGrpSpPr>
      <p:grpSpPr>
        <a:xfrm>
          <a:off x="0" y="0"/>
          <a:ext cx="0" cy="0"/>
          <a:chOff x="0" y="0"/>
          <a:chExt cx="0" cy="0"/>
        </a:xfrm>
      </p:grpSpPr>
      <p:pic>
        <p:nvPicPr>
          <p:cNvPr id="337" name="Google Shape;337;p4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38" name="Google Shape;338;p43"/>
          <p:cNvSpPr txBox="1"/>
          <p:nvPr/>
        </p:nvSpPr>
        <p:spPr>
          <a:xfrm>
            <a:off x="5379950" y="79525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39" name="Google Shape;339;p43"/>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40" name="Google Shape;340;p4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41" name="Google Shape;341;p4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2" name="Google Shape;342;p43"/>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43" name="Google Shape;343;p4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4" name="Google Shape;344;p43"/>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45" name="Google Shape;345;p43"/>
          <p:cNvSpPr txBox="1"/>
          <p:nvPr/>
        </p:nvSpPr>
        <p:spPr>
          <a:xfrm>
            <a:off x="1784725" y="3272000"/>
            <a:ext cx="19929600" cy="650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800">
                <a:solidFill>
                  <a:srgbClr val="0081CC"/>
                </a:solidFill>
                <a:latin typeface="Courier New"/>
                <a:ea typeface="Courier New"/>
                <a:cs typeface="Courier New"/>
                <a:sym typeface="Courier New"/>
              </a:rPr>
              <a:t>The color property is used to set the color of the text. The color is specified by:</a:t>
            </a: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800">
                <a:solidFill>
                  <a:srgbClr val="0081CC"/>
                </a:solidFill>
                <a:latin typeface="Courier New"/>
                <a:ea typeface="Courier New"/>
                <a:cs typeface="Courier New"/>
                <a:sym typeface="Courier New"/>
              </a:rPr>
              <a:t>a color name - like "red"</a:t>
            </a: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800">
                <a:solidFill>
                  <a:srgbClr val="0081CC"/>
                </a:solidFill>
                <a:latin typeface="Courier New"/>
                <a:ea typeface="Courier New"/>
                <a:cs typeface="Courier New"/>
                <a:sym typeface="Courier New"/>
              </a:rPr>
              <a:t>a HEX value - like "#ff0000"</a:t>
            </a: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800">
                <a:solidFill>
                  <a:srgbClr val="0081CC"/>
                </a:solidFill>
                <a:latin typeface="Courier New"/>
                <a:ea typeface="Courier New"/>
                <a:cs typeface="Courier New"/>
                <a:sym typeface="Courier New"/>
              </a:rPr>
              <a:t>an RGB value - like "rgb(255,0,0)"</a:t>
            </a: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100">
              <a:latin typeface="Courier New"/>
              <a:ea typeface="Courier New"/>
              <a:cs typeface="Courier New"/>
              <a:sym typeface="Courier New"/>
            </a:endParaRPr>
          </a:p>
          <a:p>
            <a:pPr marL="0" lvl="0" indent="0" algn="l" rtl="0">
              <a:spcBef>
                <a:spcPts val="0"/>
              </a:spcBef>
              <a:spcAft>
                <a:spcPts val="0"/>
              </a:spcAft>
              <a:buNone/>
            </a:pPr>
            <a:r>
              <a:rPr lang="en-US" sz="100">
                <a:latin typeface="Courier New"/>
                <a:ea typeface="Courier New"/>
                <a:cs typeface="Courier New"/>
                <a:sym typeface="Courier New"/>
              </a:rPr>
              <a:t>The default text color for a page is defined in the body selector.</a:t>
            </a:r>
            <a:endParaRPr sz="1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
        <p:cNvGrpSpPr/>
        <p:nvPr/>
      </p:nvGrpSpPr>
      <p:grpSpPr>
        <a:xfrm>
          <a:off x="0" y="0"/>
          <a:ext cx="0" cy="0"/>
          <a:chOff x="0" y="0"/>
          <a:chExt cx="0" cy="0"/>
        </a:xfrm>
      </p:grpSpPr>
      <p:pic>
        <p:nvPicPr>
          <p:cNvPr id="350" name="Google Shape;350;p4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51" name="Google Shape;351;p4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52" name="Google Shape;352;p44"/>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53" name="Google Shape;353;p4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54" name="Google Shape;354;p4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55" name="Google Shape;355;p44"/>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56" name="Google Shape;356;p4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57" name="Google Shape;357;p44"/>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58" name="Google Shape;358;p44"/>
          <p:cNvSpPr txBox="1"/>
          <p:nvPr/>
        </p:nvSpPr>
        <p:spPr>
          <a:xfrm>
            <a:off x="1784725" y="2662400"/>
            <a:ext cx="19929600" cy="1163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&lt;!DOCTYPE html&gt;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&lt;head&gt;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&lt;style&gt;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body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color: blue;</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background-color:black;</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h1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color: green;</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&lt;/style&gt;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&lt;/head&gt;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&lt;body&gt;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&lt;h1&gt;This is heading 1&lt;/h1&gt;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&lt;p&gt;This is an ordinary paragraph. Notice that this text is blue. The default text color for a page is defined in the body selector.&lt;/p&gt;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&lt;p&gt;Another paragraph.&lt;/p&gt;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&lt;/body&gt;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1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2"/>
        <p:cNvGrpSpPr/>
        <p:nvPr/>
      </p:nvGrpSpPr>
      <p:grpSpPr>
        <a:xfrm>
          <a:off x="0" y="0"/>
          <a:ext cx="0" cy="0"/>
          <a:chOff x="0" y="0"/>
          <a:chExt cx="0" cy="0"/>
        </a:xfrm>
      </p:grpSpPr>
      <p:pic>
        <p:nvPicPr>
          <p:cNvPr id="363" name="Google Shape;363;p45"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64" name="Google Shape;364;p4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65" name="Google Shape;365;p45"/>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66" name="Google Shape;366;p4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67" name="Google Shape;367;p4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68" name="Google Shape;368;p45"/>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69" name="Google Shape;369;p4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70" name="Google Shape;370;p45"/>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71" name="Google Shape;371;p45"/>
          <p:cNvSpPr txBox="1"/>
          <p:nvPr/>
        </p:nvSpPr>
        <p:spPr>
          <a:xfrm>
            <a:off x="1784725" y="2662400"/>
            <a:ext cx="199296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rgbClr val="FFFC66"/>
              </a:solidFill>
            </a:endParaRPr>
          </a:p>
          <a:p>
            <a:pPr marL="0" lvl="0" indent="0" algn="l" rtl="0">
              <a:spcBef>
                <a:spcPts val="0"/>
              </a:spcBef>
              <a:spcAft>
                <a:spcPts val="0"/>
              </a:spcAft>
              <a:buNone/>
            </a:pPr>
            <a:endParaRPr sz="3100"/>
          </a:p>
        </p:txBody>
      </p:sp>
      <p:pic>
        <p:nvPicPr>
          <p:cNvPr id="372" name="Google Shape;372;p45"/>
          <p:cNvPicPr preferRelativeResize="0"/>
          <p:nvPr/>
        </p:nvPicPr>
        <p:blipFill>
          <a:blip r:embed="rId4">
            <a:alphaModFix/>
          </a:blip>
          <a:stretch>
            <a:fillRect/>
          </a:stretch>
        </p:blipFill>
        <p:spPr>
          <a:xfrm>
            <a:off x="1586425" y="2935500"/>
            <a:ext cx="21898125" cy="9458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6"/>
        <p:cNvGrpSpPr/>
        <p:nvPr/>
      </p:nvGrpSpPr>
      <p:grpSpPr>
        <a:xfrm>
          <a:off x="0" y="0"/>
          <a:ext cx="0" cy="0"/>
          <a:chOff x="0" y="0"/>
          <a:chExt cx="0" cy="0"/>
        </a:xfrm>
      </p:grpSpPr>
      <p:pic>
        <p:nvPicPr>
          <p:cNvPr id="377" name="Google Shape;377;p4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78" name="Google Shape;378;p4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379" name="Google Shape;379;p4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380" name="Google Shape;380;p4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81" name="Google Shape;381;p4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82" name="Google Shape;382;p46"/>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83" name="Google Shape;383;p4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84" name="Google Shape;384;p46"/>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85" name="Google Shape;385;p46"/>
          <p:cNvSpPr txBox="1"/>
          <p:nvPr/>
        </p:nvSpPr>
        <p:spPr>
          <a:xfrm>
            <a:off x="1454175" y="4667700"/>
            <a:ext cx="199296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The font-weight property sets how thick or thin characters in text should be displayed.</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font-weight: normal|bold|bolder|lighter|number|initial|inherit;</a:t>
            </a:r>
            <a:endParaRPr sz="4800">
              <a:solidFill>
                <a:srgbClr val="0081CC"/>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
        <p:cNvGrpSpPr/>
        <p:nvPr/>
      </p:nvGrpSpPr>
      <p:grpSpPr>
        <a:xfrm>
          <a:off x="0" y="0"/>
          <a:ext cx="0" cy="0"/>
          <a:chOff x="0" y="0"/>
          <a:chExt cx="0" cy="0"/>
        </a:xfrm>
      </p:grpSpPr>
      <p:pic>
        <p:nvPicPr>
          <p:cNvPr id="71" name="Google Shape;71;p16"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72" name="Google Shape;72;p16"/>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Introduction to CSS</a:t>
            </a:r>
            <a:endParaRPr>
              <a:solidFill>
                <a:schemeClr val="lt1"/>
              </a:solidFill>
              <a:latin typeface="Courier New"/>
              <a:ea typeface="Courier New"/>
              <a:cs typeface="Courier New"/>
              <a:sym typeface="Courier New"/>
            </a:endParaRPr>
          </a:p>
        </p:txBody>
      </p:sp>
      <p:sp>
        <p:nvSpPr>
          <p:cNvPr id="73" name="Google Shape;73;p16"/>
          <p:cNvSpPr txBox="1"/>
          <p:nvPr/>
        </p:nvSpPr>
        <p:spPr>
          <a:xfrm>
            <a:off x="1619475" y="3912825"/>
            <a:ext cx="20193900" cy="905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solidFill>
                  <a:srgbClr val="FF0000"/>
                </a:solidFill>
                <a:latin typeface="Courier New"/>
                <a:ea typeface="Courier New"/>
                <a:cs typeface="Courier New"/>
                <a:sym typeface="Courier New"/>
              </a:rPr>
              <a:t>CSS stands for cascading style sheet. </a:t>
            </a:r>
            <a:r>
              <a:rPr lang="en-US" sz="4800" dirty="0">
                <a:solidFill>
                  <a:srgbClr val="0081CC"/>
                </a:solidFill>
                <a:latin typeface="Courier New"/>
                <a:ea typeface="Courier New"/>
                <a:cs typeface="Courier New"/>
                <a:sym typeface="Courier New"/>
              </a:rPr>
              <a:t>The saga of CSS starts in 1994. CSS is also not a programming language. CSS allows you to apply different styles to your web page so that your page looks presentable and attractive. It describes how HTML elements are to be displayed on the screen. CSS adds color to our web page. CSS really helps to format your web page and saves you lots of time. HTML help to write content like headings, paragraphs, buttons, images, forms, and tables. While CSS determines things like color, font size, positions of elements, align-items, and many more.</a:t>
            </a:r>
            <a:endParaRPr sz="4800" dirty="0">
              <a:solidFill>
                <a:srgbClr val="0081CC"/>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9"/>
        <p:cNvGrpSpPr/>
        <p:nvPr/>
      </p:nvGrpSpPr>
      <p:grpSpPr>
        <a:xfrm>
          <a:off x="0" y="0"/>
          <a:ext cx="0" cy="0"/>
          <a:chOff x="0" y="0"/>
          <a:chExt cx="0" cy="0"/>
        </a:xfrm>
      </p:grpSpPr>
      <p:pic>
        <p:nvPicPr>
          <p:cNvPr id="390" name="Google Shape;390;p47"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391" name="Google Shape;391;p4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392" name="Google Shape;392;p4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393" name="Google Shape;393;p4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394" name="Google Shape;394;p4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95" name="Google Shape;395;p4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96" name="Google Shape;396;p4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97" name="Google Shape;397;p47"/>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398" name="Google Shape;398;p47"/>
          <p:cNvSpPr txBox="1"/>
          <p:nvPr/>
        </p:nvSpPr>
        <p:spPr>
          <a:xfrm>
            <a:off x="1454175" y="3143700"/>
            <a:ext cx="199296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p.normal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font-weight: normal;</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p.light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font-weight: lighter;</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p.thick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font-weight: bold;</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p.thicker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font-weight: 900;</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p:txBody>
      </p:sp>
      <p:sp>
        <p:nvSpPr>
          <p:cNvPr id="399" name="Google Shape;399;p47"/>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00" name="Google Shape;400;p4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01" name="Google Shape;401;p47"/>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5"/>
        <p:cNvGrpSpPr/>
        <p:nvPr/>
      </p:nvGrpSpPr>
      <p:grpSpPr>
        <a:xfrm>
          <a:off x="0" y="0"/>
          <a:ext cx="0" cy="0"/>
          <a:chOff x="0" y="0"/>
          <a:chExt cx="0" cy="0"/>
        </a:xfrm>
      </p:grpSpPr>
      <p:pic>
        <p:nvPicPr>
          <p:cNvPr id="406" name="Google Shape;406;p4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07" name="Google Shape;407;p4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408" name="Google Shape;408;p4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09" name="Google Shape;409;p4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10" name="Google Shape;410;p4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11" name="Google Shape;411;p4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12" name="Google Shape;412;p4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13" name="Google Shape;413;p48"/>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14" name="Google Shape;414;p48"/>
          <p:cNvSpPr txBox="1"/>
          <p:nvPr/>
        </p:nvSpPr>
        <p:spPr>
          <a:xfrm>
            <a:off x="1454175" y="3981900"/>
            <a:ext cx="19929600" cy="738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&lt;h1&gt;The font-weight Property&lt;/h1&gt;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&lt;p class="normal"&gt;This is a paragraph.&lt;/p&gt;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&lt;p class="light"&gt;This is a paragraph.&lt;/p&gt;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&lt;p class="thick"&gt;This is a paragraph.&lt;/p&gt;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&lt;p class="thicker"&gt;This is a paragraph.&lt;/p&gt;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a:latin typeface="Courier New"/>
              <a:ea typeface="Courier New"/>
              <a:cs typeface="Courier New"/>
              <a:sym typeface="Courier New"/>
            </a:endParaRPr>
          </a:p>
        </p:txBody>
      </p:sp>
      <p:sp>
        <p:nvSpPr>
          <p:cNvPr id="415" name="Google Shape;415;p48"/>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16" name="Google Shape;416;p4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17" name="Google Shape;417;p48"/>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1"/>
        <p:cNvGrpSpPr/>
        <p:nvPr/>
      </p:nvGrpSpPr>
      <p:grpSpPr>
        <a:xfrm>
          <a:off x="0" y="0"/>
          <a:ext cx="0" cy="0"/>
          <a:chOff x="0" y="0"/>
          <a:chExt cx="0" cy="0"/>
        </a:xfrm>
      </p:grpSpPr>
      <p:pic>
        <p:nvPicPr>
          <p:cNvPr id="422" name="Google Shape;422;p4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23" name="Google Shape;423;p4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424" name="Google Shape;424;p4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25" name="Google Shape;425;p4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26" name="Google Shape;426;p4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27" name="Google Shape;427;p4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28" name="Google Shape;428;p4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29" name="Google Shape;429;p49"/>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30" name="Google Shape;430;p49"/>
          <p:cNvSpPr txBox="1"/>
          <p:nvPr/>
        </p:nvSpPr>
        <p:spPr>
          <a:xfrm>
            <a:off x="1454175" y="3143700"/>
            <a:ext cx="19929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a:p>
            <a:pPr marL="0" lvl="0" indent="0" algn="l" rtl="0">
              <a:spcBef>
                <a:spcPts val="0"/>
              </a:spcBef>
              <a:spcAft>
                <a:spcPts val="0"/>
              </a:spcAft>
              <a:buNone/>
            </a:pPr>
            <a:endParaRPr sz="3600">
              <a:solidFill>
                <a:srgbClr val="FFFC66"/>
              </a:solidFill>
            </a:endParaRPr>
          </a:p>
          <a:p>
            <a:pPr marL="0" lvl="0" indent="0" algn="l" rtl="0">
              <a:spcBef>
                <a:spcPts val="0"/>
              </a:spcBef>
              <a:spcAft>
                <a:spcPts val="0"/>
              </a:spcAft>
              <a:buNone/>
            </a:pPr>
            <a:endParaRPr sz="3600">
              <a:solidFill>
                <a:srgbClr val="FFFC66"/>
              </a:solidFill>
            </a:endParaRPr>
          </a:p>
        </p:txBody>
      </p:sp>
      <p:sp>
        <p:nvSpPr>
          <p:cNvPr id="431" name="Google Shape;431;p49"/>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32" name="Google Shape;432;p4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33" name="Google Shape;433;p49"/>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434" name="Google Shape;434;p49"/>
          <p:cNvPicPr preferRelativeResize="0"/>
          <p:nvPr/>
        </p:nvPicPr>
        <p:blipFill>
          <a:blip r:embed="rId4">
            <a:alphaModFix/>
          </a:blip>
          <a:stretch>
            <a:fillRect/>
          </a:stretch>
        </p:blipFill>
        <p:spPr>
          <a:xfrm>
            <a:off x="3787050" y="3143700"/>
            <a:ext cx="14872775" cy="99113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8"/>
        <p:cNvGrpSpPr/>
        <p:nvPr/>
      </p:nvGrpSpPr>
      <p:grpSpPr>
        <a:xfrm>
          <a:off x="0" y="0"/>
          <a:ext cx="0" cy="0"/>
          <a:chOff x="0" y="0"/>
          <a:chExt cx="0" cy="0"/>
        </a:xfrm>
      </p:grpSpPr>
      <p:pic>
        <p:nvPicPr>
          <p:cNvPr id="439" name="Google Shape;439;p5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40" name="Google Shape;440;p50"/>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dk1"/>
                </a:solidFill>
                <a:latin typeface="Courier New"/>
                <a:ea typeface="Courier New"/>
                <a:cs typeface="Courier New"/>
                <a:sym typeface="Courier New"/>
              </a:rPr>
              <a:t>text-decoration</a:t>
            </a:r>
            <a:endParaRPr sz="2700">
              <a:solidFill>
                <a:schemeClr val="dk1"/>
              </a:solidFill>
              <a:latin typeface="Courier New"/>
              <a:ea typeface="Courier New"/>
              <a:cs typeface="Courier New"/>
              <a:sym typeface="Courier New"/>
            </a:endParaRPr>
          </a:p>
        </p:txBody>
      </p:sp>
      <p:sp>
        <p:nvSpPr>
          <p:cNvPr id="441" name="Google Shape;441;p5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42" name="Google Shape;442;p5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43" name="Google Shape;443;p5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44" name="Google Shape;444;p5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45" name="Google Shape;445;p5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46" name="Google Shape;446;p50"/>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47" name="Google Shape;447;p50"/>
          <p:cNvSpPr txBox="1"/>
          <p:nvPr/>
        </p:nvSpPr>
        <p:spPr>
          <a:xfrm>
            <a:off x="1454175" y="3143700"/>
            <a:ext cx="19929600" cy="986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The text-decoration shorthand CSS property sets the appearance of decorative lines on text. It is a shorthand for text-decoration-line, text-decoration-color, text-decoration-style, and the newer text-decoration-thickness property.</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Value                          Description</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text-decoration-line	         Sets the kind of text decoration to use (like underline, overline, line-through)</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text-decoration-color	         Sets the color of the text decoration</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text-decoration-style	         Sets the style of the text decoration (like solid, wavy, dotted, dashed, double)</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initial	                     Sets this property to its default value. Read about initial</a:t>
            </a:r>
            <a:endParaRPr sz="37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700">
                <a:solidFill>
                  <a:srgbClr val="0081CC"/>
                </a:solidFill>
                <a:latin typeface="Courier New"/>
                <a:ea typeface="Courier New"/>
                <a:cs typeface="Courier New"/>
                <a:sym typeface="Courier New"/>
              </a:rPr>
              <a:t>inherit	                     Inherits this property from its parent element. Read about inherit</a:t>
            </a:r>
            <a:endParaRPr sz="3700">
              <a:solidFill>
                <a:srgbClr val="0081CC"/>
              </a:solidFill>
              <a:latin typeface="Courier New"/>
              <a:ea typeface="Courier New"/>
              <a:cs typeface="Courier New"/>
              <a:sym typeface="Courier New"/>
            </a:endParaRPr>
          </a:p>
        </p:txBody>
      </p:sp>
      <p:sp>
        <p:nvSpPr>
          <p:cNvPr id="448" name="Google Shape;448;p50"/>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49" name="Google Shape;449;p5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50" name="Google Shape;450;p50"/>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4"/>
        <p:cNvGrpSpPr/>
        <p:nvPr/>
      </p:nvGrpSpPr>
      <p:grpSpPr>
        <a:xfrm>
          <a:off x="0" y="0"/>
          <a:ext cx="0" cy="0"/>
          <a:chOff x="0" y="0"/>
          <a:chExt cx="0" cy="0"/>
        </a:xfrm>
      </p:grpSpPr>
      <p:pic>
        <p:nvPicPr>
          <p:cNvPr id="455" name="Google Shape;455;p5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56" name="Google Shape;456;p51"/>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57" name="Google Shape;457;p5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58" name="Google Shape;458;p5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59" name="Google Shape;459;p5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60" name="Google Shape;460;p5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61" name="Google Shape;461;p5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62" name="Google Shape;462;p51"/>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63" name="Google Shape;463;p51"/>
          <p:cNvSpPr txBox="1"/>
          <p:nvPr/>
        </p:nvSpPr>
        <p:spPr>
          <a:xfrm>
            <a:off x="1454175" y="3143700"/>
            <a:ext cx="19929600" cy="1105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&lt;!DOCTYPE html&gt;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body{</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background:black;</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color:white;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h1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text-decoration: overline;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h2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text-decoration: line-through;</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41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100">
              <a:solidFill>
                <a:srgbClr val="0081CC"/>
              </a:solidFill>
              <a:latin typeface="Courier New"/>
              <a:ea typeface="Courier New"/>
              <a:cs typeface="Courier New"/>
              <a:sym typeface="Courier New"/>
            </a:endParaRPr>
          </a:p>
        </p:txBody>
      </p:sp>
      <p:sp>
        <p:nvSpPr>
          <p:cNvPr id="464" name="Google Shape;464;p5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65" name="Google Shape;465;p5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66" name="Google Shape;466;p51"/>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0"/>
        <p:cNvGrpSpPr/>
        <p:nvPr/>
      </p:nvGrpSpPr>
      <p:grpSpPr>
        <a:xfrm>
          <a:off x="0" y="0"/>
          <a:ext cx="0" cy="0"/>
          <a:chOff x="0" y="0"/>
          <a:chExt cx="0" cy="0"/>
        </a:xfrm>
      </p:grpSpPr>
      <p:pic>
        <p:nvPicPr>
          <p:cNvPr id="471" name="Google Shape;471;p5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72" name="Google Shape;472;p5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73" name="Google Shape;473;p5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74" name="Google Shape;474;p5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75" name="Google Shape;475;p5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76" name="Google Shape;476;p5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77" name="Google Shape;477;p5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78" name="Google Shape;478;p52"/>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79" name="Google Shape;479;p52"/>
          <p:cNvSpPr txBox="1"/>
          <p:nvPr/>
        </p:nvSpPr>
        <p:spPr>
          <a:xfrm>
            <a:off x="1454175" y="4632600"/>
            <a:ext cx="19929600" cy="61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h3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text-decoration: underline;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h4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text-decoration: underline overline;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p:txBody>
      </p:sp>
      <p:sp>
        <p:nvSpPr>
          <p:cNvPr id="480" name="Google Shape;480;p5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81" name="Google Shape;481;p5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82" name="Google Shape;482;p52"/>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6"/>
        <p:cNvGrpSpPr/>
        <p:nvPr/>
      </p:nvGrpSpPr>
      <p:grpSpPr>
        <a:xfrm>
          <a:off x="0" y="0"/>
          <a:ext cx="0" cy="0"/>
          <a:chOff x="0" y="0"/>
          <a:chExt cx="0" cy="0"/>
        </a:xfrm>
      </p:grpSpPr>
      <p:pic>
        <p:nvPicPr>
          <p:cNvPr id="487" name="Google Shape;487;p5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488" name="Google Shape;488;p53"/>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89" name="Google Shape;489;p5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90" name="Google Shape;490;p5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91" name="Google Shape;491;p5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92" name="Google Shape;492;p5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93" name="Google Shape;493;p5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94" name="Google Shape;494;p53"/>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495" name="Google Shape;495;p53"/>
          <p:cNvSpPr txBox="1"/>
          <p:nvPr/>
        </p:nvSpPr>
        <p:spPr>
          <a:xfrm>
            <a:off x="1454175" y="3143700"/>
            <a:ext cx="19929600" cy="207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100">
              <a:solidFill>
                <a:srgbClr val="FFFC66"/>
              </a:solidFill>
            </a:endParaRPr>
          </a:p>
          <a:p>
            <a:pPr marL="0" lvl="0" indent="0" algn="l" rtl="0">
              <a:spcBef>
                <a:spcPts val="0"/>
              </a:spcBef>
              <a:spcAft>
                <a:spcPts val="0"/>
              </a:spcAft>
              <a:buNone/>
            </a:pPr>
            <a:endParaRPr sz="4100">
              <a:solidFill>
                <a:srgbClr val="0081CC"/>
              </a:solidFill>
            </a:endParaRPr>
          </a:p>
          <a:p>
            <a:pPr marL="0" lvl="0" indent="0" algn="l" rtl="0">
              <a:spcBef>
                <a:spcPts val="0"/>
              </a:spcBef>
              <a:spcAft>
                <a:spcPts val="0"/>
              </a:spcAft>
              <a:buNone/>
            </a:pPr>
            <a:endParaRPr sz="4100">
              <a:solidFill>
                <a:srgbClr val="0081CC"/>
              </a:solidFill>
            </a:endParaRPr>
          </a:p>
        </p:txBody>
      </p:sp>
      <p:sp>
        <p:nvSpPr>
          <p:cNvPr id="496" name="Google Shape;496;p5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497" name="Google Shape;497;p5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498" name="Google Shape;498;p53"/>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499" name="Google Shape;499;p53"/>
          <p:cNvPicPr preferRelativeResize="0"/>
          <p:nvPr/>
        </p:nvPicPr>
        <p:blipFill>
          <a:blip r:embed="rId4">
            <a:alphaModFix/>
          </a:blip>
          <a:stretch>
            <a:fillRect/>
          </a:stretch>
        </p:blipFill>
        <p:spPr>
          <a:xfrm>
            <a:off x="4614225" y="3677725"/>
            <a:ext cx="11231700" cy="9326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3"/>
        <p:cNvGrpSpPr/>
        <p:nvPr/>
      </p:nvGrpSpPr>
      <p:grpSpPr>
        <a:xfrm>
          <a:off x="0" y="0"/>
          <a:ext cx="0" cy="0"/>
          <a:chOff x="0" y="0"/>
          <a:chExt cx="0" cy="0"/>
        </a:xfrm>
      </p:grpSpPr>
      <p:pic>
        <p:nvPicPr>
          <p:cNvPr id="504" name="Google Shape;504;p5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05" name="Google Shape;505;p5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06" name="Google Shape;506;p5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07" name="Google Shape;507;p5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08" name="Google Shape;508;p5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09" name="Google Shape;509;p5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10" name="Google Shape;510;p5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11" name="Google Shape;511;p5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12" name="Google Shape;512;p5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13" name="Google Shape;513;p5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14" name="Google Shape;514;p54"/>
          <p:cNvSpPr txBox="1"/>
          <p:nvPr/>
        </p:nvSpPr>
        <p:spPr>
          <a:xfrm>
            <a:off x="1421175" y="5435900"/>
            <a:ext cx="212517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600">
                <a:solidFill>
                  <a:srgbClr val="0081CC"/>
                </a:solidFill>
                <a:latin typeface="Courier New"/>
                <a:ea typeface="Courier New"/>
                <a:cs typeface="Courier New"/>
                <a:sym typeface="Courier New"/>
              </a:rPr>
              <a:t>The font-size property sets the size of a font.</a:t>
            </a:r>
            <a:endParaRPr sz="4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600">
                <a:solidFill>
                  <a:srgbClr val="0081CC"/>
                </a:solidFill>
                <a:latin typeface="Courier New"/>
                <a:ea typeface="Courier New"/>
                <a:cs typeface="Courier New"/>
                <a:sym typeface="Courier New"/>
              </a:rPr>
              <a:t>font-size:medium|xx-small|x-small|small|large|x-large|xx-large|smaller|larger|length|initial|inherit;</a:t>
            </a:r>
            <a:endParaRPr sz="4600">
              <a:solidFill>
                <a:srgbClr val="0081CC"/>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8"/>
        <p:cNvGrpSpPr/>
        <p:nvPr/>
      </p:nvGrpSpPr>
      <p:grpSpPr>
        <a:xfrm>
          <a:off x="0" y="0"/>
          <a:ext cx="0" cy="0"/>
          <a:chOff x="0" y="0"/>
          <a:chExt cx="0" cy="0"/>
        </a:xfrm>
      </p:grpSpPr>
      <p:pic>
        <p:nvPicPr>
          <p:cNvPr id="519" name="Google Shape;519;p55"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20" name="Google Shape;520;p5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21" name="Google Shape;521;p5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22" name="Google Shape;522;p5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23" name="Google Shape;523;p5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24" name="Google Shape;524;p5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25" name="Google Shape;525;p5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26" name="Google Shape;526;p5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27" name="Google Shape;527;p5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28" name="Google Shape;528;p5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29" name="Google Shape;529;p55"/>
          <p:cNvSpPr txBox="1"/>
          <p:nvPr/>
        </p:nvSpPr>
        <p:spPr>
          <a:xfrm>
            <a:off x="1421175" y="2235500"/>
            <a:ext cx="21251700" cy="1257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&lt;!DOCTYPE html&gt;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div.a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font-size: 15px;</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div.b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font-size: large;</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div.c {</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  font-size: 150%;</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&lt;h1&gt;The font-size Property&lt;/h1&gt;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200">
              <a:solidFill>
                <a:srgbClr val="0081CC"/>
              </a:solidFill>
              <a:latin typeface="Courier New"/>
              <a:ea typeface="Courier New"/>
              <a:cs typeface="Courier New"/>
              <a:sym typeface="Courier New"/>
            </a:endParaRPr>
          </a:p>
        </p:txBody>
      </p:sp>
      <p:sp>
        <p:nvSpPr>
          <p:cNvPr id="530" name="Google Shape;530;p5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31" name="Google Shape;531;p55"/>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5"/>
        <p:cNvGrpSpPr/>
        <p:nvPr/>
      </p:nvGrpSpPr>
      <p:grpSpPr>
        <a:xfrm>
          <a:off x="0" y="0"/>
          <a:ext cx="0" cy="0"/>
          <a:chOff x="0" y="0"/>
          <a:chExt cx="0" cy="0"/>
        </a:xfrm>
      </p:grpSpPr>
      <p:pic>
        <p:nvPicPr>
          <p:cNvPr id="536" name="Google Shape;536;p5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37" name="Google Shape;537;p5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38" name="Google Shape;538;p5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39" name="Google Shape;539;p5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40" name="Google Shape;540;p5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41" name="Google Shape;541;p5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42" name="Google Shape;542;p5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43" name="Google Shape;543;p5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44" name="Google Shape;544;p5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45" name="Google Shape;545;p5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46" name="Google Shape;546;p56"/>
          <p:cNvSpPr txBox="1"/>
          <p:nvPr/>
        </p:nvSpPr>
        <p:spPr>
          <a:xfrm>
            <a:off x="1421175" y="4673900"/>
            <a:ext cx="21251700" cy="597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&lt;div class="a"&gt;This is some text.&lt;/div&gt;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&lt;div class="b"&gt;This is some text.&lt;/div&gt;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&lt;div class="c"&gt;This is some text.&lt;/div&gt;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200">
              <a:solidFill>
                <a:srgbClr val="0081CC"/>
              </a:solidFill>
              <a:latin typeface="Courier New"/>
              <a:ea typeface="Courier New"/>
              <a:cs typeface="Courier New"/>
              <a:sym typeface="Courier New"/>
            </a:endParaRPr>
          </a:p>
        </p:txBody>
      </p:sp>
      <p:sp>
        <p:nvSpPr>
          <p:cNvPr id="547" name="Google Shape;547;p5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48" name="Google Shape;548;p56"/>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7"/>
        <p:cNvGrpSpPr/>
        <p:nvPr/>
      </p:nvGrpSpPr>
      <p:grpSpPr>
        <a:xfrm>
          <a:off x="0" y="0"/>
          <a:ext cx="0" cy="0"/>
          <a:chOff x="0" y="0"/>
          <a:chExt cx="0" cy="0"/>
        </a:xfrm>
      </p:grpSpPr>
      <p:pic>
        <p:nvPicPr>
          <p:cNvPr id="78" name="Google Shape;78;p17"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79" name="Google Shape;79;p17"/>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Helvetica Neue"/>
                <a:ea typeface="Helvetica Neue"/>
                <a:cs typeface="Helvetica Neue"/>
                <a:sym typeface="Helvetica Neue"/>
              </a:rPr>
              <a:t>Why Use CSS?</a:t>
            </a:r>
            <a:endParaRPr>
              <a:solidFill>
                <a:schemeClr val="lt1"/>
              </a:solidFill>
            </a:endParaRPr>
          </a:p>
        </p:txBody>
      </p:sp>
      <p:sp>
        <p:nvSpPr>
          <p:cNvPr id="80" name="Google Shape;80;p17"/>
          <p:cNvSpPr txBox="1"/>
          <p:nvPr/>
        </p:nvSpPr>
        <p:spPr>
          <a:xfrm>
            <a:off x="1390875" y="2541225"/>
            <a:ext cx="20193900" cy="1089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800">
                <a:solidFill>
                  <a:srgbClr val="0081CC"/>
                </a:solidFill>
                <a:latin typeface="Courier New"/>
                <a:ea typeface="Courier New"/>
                <a:cs typeface="Courier New"/>
                <a:sym typeface="Courier New"/>
              </a:rPr>
              <a:t>Now this question comes to everyone’s mind? can we build a website without CSS? The answer is yes you can. But your website looks ugly it’s not presentable. No user will want to visit your website. CSS adds color to your website. It helps to format your web page. HTML is the basic structure of your web page. CSS helps to format your web page. Your website looks attractive and presentable. HTML was created to describe the content of a web page.</a:t>
            </a:r>
            <a:endParaRPr sz="5800">
              <a:solidFill>
                <a:srgbClr val="0081CC"/>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52"/>
        <p:cNvGrpSpPr/>
        <p:nvPr/>
      </p:nvGrpSpPr>
      <p:grpSpPr>
        <a:xfrm>
          <a:off x="0" y="0"/>
          <a:ext cx="0" cy="0"/>
          <a:chOff x="0" y="0"/>
          <a:chExt cx="0" cy="0"/>
        </a:xfrm>
      </p:grpSpPr>
      <p:pic>
        <p:nvPicPr>
          <p:cNvPr id="553" name="Google Shape;553;p57"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54" name="Google Shape;554;p5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a:ea typeface="Courier"/>
                <a:cs typeface="Courier"/>
                <a:sym typeface="Courier"/>
              </a:rPr>
              <a:t>font-size</a:t>
            </a:r>
            <a:endParaRPr sz="2700">
              <a:solidFill>
                <a:schemeClr val="lt1"/>
              </a:solidFill>
              <a:latin typeface="Courier"/>
              <a:ea typeface="Courier"/>
              <a:cs typeface="Courier"/>
              <a:sym typeface="Courier"/>
            </a:endParaRPr>
          </a:p>
        </p:txBody>
      </p:sp>
      <p:sp>
        <p:nvSpPr>
          <p:cNvPr id="555" name="Google Shape;555;p5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56" name="Google Shape;556;p5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57" name="Google Shape;557;p5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58" name="Google Shape;558;p5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59" name="Google Shape;559;p5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60" name="Google Shape;560;p5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61" name="Google Shape;561;p5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62" name="Google Shape;562;p5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63" name="Google Shape;563;p57"/>
          <p:cNvSpPr txBox="1"/>
          <p:nvPr/>
        </p:nvSpPr>
        <p:spPr>
          <a:xfrm>
            <a:off x="1421175" y="3073700"/>
            <a:ext cx="21251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2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3200">
              <a:solidFill>
                <a:srgbClr val="0081CC"/>
              </a:solidFill>
              <a:latin typeface="Helvetica Neue"/>
              <a:ea typeface="Helvetica Neue"/>
              <a:cs typeface="Helvetica Neue"/>
              <a:sym typeface="Helvetica Neue"/>
            </a:endParaRPr>
          </a:p>
        </p:txBody>
      </p:sp>
      <p:sp>
        <p:nvSpPr>
          <p:cNvPr id="564" name="Google Shape;564;p5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65" name="Google Shape;565;p57"/>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566" name="Google Shape;566;p57"/>
          <p:cNvPicPr preferRelativeResize="0"/>
          <p:nvPr/>
        </p:nvPicPr>
        <p:blipFill>
          <a:blip r:embed="rId4">
            <a:alphaModFix/>
          </a:blip>
          <a:stretch>
            <a:fillRect/>
          </a:stretch>
        </p:blipFill>
        <p:spPr>
          <a:xfrm>
            <a:off x="4860275" y="4018325"/>
            <a:ext cx="12327875" cy="7516325"/>
          </a:xfrm>
          <a:prstGeom prst="rect">
            <a:avLst/>
          </a:prstGeom>
          <a:noFill/>
          <a:ln>
            <a:noFill/>
          </a:ln>
        </p:spPr>
      </p:pic>
      <p:sp>
        <p:nvSpPr>
          <p:cNvPr id="567" name="Google Shape;567;p57"/>
          <p:cNvSpPr txBox="1"/>
          <p:nvPr/>
        </p:nvSpPr>
        <p:spPr>
          <a:xfrm>
            <a:off x="-407625" y="2842350"/>
            <a:ext cx="9055800" cy="11697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Clr>
                <a:schemeClr val="dk1"/>
              </a:buClr>
              <a:buSzPts val="7000"/>
              <a:buFont typeface="Verdana"/>
              <a:buNone/>
            </a:pPr>
            <a:r>
              <a:rPr lang="en-US" sz="64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1"/>
        <p:cNvGrpSpPr/>
        <p:nvPr/>
      </p:nvGrpSpPr>
      <p:grpSpPr>
        <a:xfrm>
          <a:off x="0" y="0"/>
          <a:ext cx="0" cy="0"/>
          <a:chOff x="0" y="0"/>
          <a:chExt cx="0" cy="0"/>
        </a:xfrm>
      </p:grpSpPr>
      <p:pic>
        <p:nvPicPr>
          <p:cNvPr id="572" name="Google Shape;572;p5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73" name="Google Shape;573;p5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letter-spacing</a:t>
            </a:r>
            <a:endParaRPr sz="2700">
              <a:solidFill>
                <a:schemeClr val="lt1"/>
              </a:solidFill>
            </a:endParaRPr>
          </a:p>
        </p:txBody>
      </p:sp>
      <p:sp>
        <p:nvSpPr>
          <p:cNvPr id="574" name="Google Shape;574;p5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75" name="Google Shape;575;p5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76" name="Google Shape;576;p5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77" name="Google Shape;577;p5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78" name="Google Shape;578;p5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79" name="Google Shape;579;p5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80" name="Google Shape;580;p5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81" name="Google Shape;581;p5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82" name="Google Shape;582;p58"/>
          <p:cNvSpPr txBox="1"/>
          <p:nvPr/>
        </p:nvSpPr>
        <p:spPr>
          <a:xfrm>
            <a:off x="1421175" y="3073700"/>
            <a:ext cx="21251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rPr>
              <a:t>The letter-spacing property increases or decreases the space between characters in a text.</a:t>
            </a:r>
            <a:endParaRPr sz="4800">
              <a:solidFill>
                <a:srgbClr val="0081CC"/>
              </a:solidFill>
            </a:endParaRPr>
          </a:p>
        </p:txBody>
      </p:sp>
      <p:sp>
        <p:nvSpPr>
          <p:cNvPr id="583" name="Google Shape;583;p5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84" name="Google Shape;584;p5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85" name="Google Shape;585;p58"/>
          <p:cNvSpPr txBox="1"/>
          <p:nvPr/>
        </p:nvSpPr>
        <p:spPr>
          <a:xfrm>
            <a:off x="-407625" y="2842350"/>
            <a:ext cx="9055800" cy="2193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endParaRPr sz="100">
              <a:latin typeface="Helvetica Neue"/>
              <a:ea typeface="Helvetica Neue"/>
              <a:cs typeface="Helvetica Neue"/>
              <a:sym typeface="Helvetica Neue"/>
            </a:endParaRPr>
          </a:p>
        </p:txBody>
      </p:sp>
      <p:sp>
        <p:nvSpPr>
          <p:cNvPr id="586" name="Google Shape;586;p58"/>
          <p:cNvSpPr txBox="1"/>
          <p:nvPr/>
        </p:nvSpPr>
        <p:spPr>
          <a:xfrm>
            <a:off x="1421175" y="5257775"/>
            <a:ext cx="20094900" cy="983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&lt;!DOCTYPE html&gt;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&lt;html&gt;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&lt;head&gt;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&lt;style&gt;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h1 {</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  letter-spacing: 15px;</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800">
                <a:solidFill>
                  <a:srgbClr val="FFFC66"/>
                </a:solidFill>
                <a:latin typeface="Helvetica Neue"/>
                <a:ea typeface="Helvetica Neue"/>
                <a:cs typeface="Helvetica Neue"/>
                <a:sym typeface="Helvetica Neue"/>
              </a:rPr>
              <a:t>h2 {</a:t>
            </a:r>
            <a:endParaRPr sz="3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800">
                <a:solidFill>
                  <a:srgbClr val="FFFC66"/>
                </a:solidFill>
                <a:latin typeface="Helvetica Neue"/>
                <a:ea typeface="Helvetica Neue"/>
                <a:cs typeface="Helvetica Neue"/>
                <a:sym typeface="Helvetica Neue"/>
              </a:rPr>
              <a:t>  letter-spacing: 2px;</a:t>
            </a:r>
            <a:endParaRPr sz="3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800">
                <a:solidFill>
                  <a:srgbClr val="FFFC66"/>
                </a:solidFill>
                <a:latin typeface="Helvetica Neue"/>
                <a:ea typeface="Helvetica Neue"/>
                <a:cs typeface="Helvetica Neue"/>
                <a:sym typeface="Helvetica Neue"/>
              </a:rPr>
              <a:t>}</a:t>
            </a:r>
            <a:endParaRPr sz="3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2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h3 {</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  letter-spacing: -1px;</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2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587" name="Google Shape;587;p5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1"/>
        <p:cNvGrpSpPr/>
        <p:nvPr/>
      </p:nvGrpSpPr>
      <p:grpSpPr>
        <a:xfrm>
          <a:off x="0" y="0"/>
          <a:ext cx="0" cy="0"/>
          <a:chOff x="0" y="0"/>
          <a:chExt cx="0" cy="0"/>
        </a:xfrm>
      </p:grpSpPr>
      <p:pic>
        <p:nvPicPr>
          <p:cNvPr id="592" name="Google Shape;592;p5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593" name="Google Shape;593;p5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letter-spacing</a:t>
            </a:r>
            <a:endParaRPr sz="2700">
              <a:solidFill>
                <a:schemeClr val="lt1"/>
              </a:solidFill>
            </a:endParaRPr>
          </a:p>
        </p:txBody>
      </p:sp>
      <p:sp>
        <p:nvSpPr>
          <p:cNvPr id="594" name="Google Shape;594;p5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95" name="Google Shape;595;p5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596" name="Google Shape;596;p5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97" name="Google Shape;597;p5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98" name="Google Shape;598;p5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599" name="Google Shape;599;p5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00" name="Google Shape;600;p5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01" name="Google Shape;601;p5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02" name="Google Shape;602;p59"/>
          <p:cNvSpPr txBox="1"/>
          <p:nvPr/>
        </p:nvSpPr>
        <p:spPr>
          <a:xfrm>
            <a:off x="1421175" y="4826300"/>
            <a:ext cx="21251700" cy="558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&lt;/head&gt;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&lt;body&gt;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&lt;h1&gt;This is heading 1&lt;/h1&gt;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&lt;h2&gt;This is heading 2&lt;/h2&gt;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&lt;h3&gt;This is heading 3&lt;/h3&gt;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&lt;/body&gt;</a:t>
            </a:r>
            <a:endParaRPr sz="39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sz="3900">
                <a:solidFill>
                  <a:srgbClr val="FFFC66"/>
                </a:solidFill>
                <a:latin typeface="Helvetica Neue"/>
                <a:ea typeface="Helvetica Neue"/>
                <a:cs typeface="Helvetica Neue"/>
                <a:sym typeface="Helvetica Neue"/>
              </a:rPr>
              <a:t>&lt;/html&gt;</a:t>
            </a:r>
            <a:endParaRPr sz="7200">
              <a:solidFill>
                <a:srgbClr val="0081CC"/>
              </a:solidFill>
            </a:endParaRPr>
          </a:p>
        </p:txBody>
      </p:sp>
      <p:sp>
        <p:nvSpPr>
          <p:cNvPr id="603" name="Google Shape;603;p5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04" name="Google Shape;604;p5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05" name="Google Shape;605;p59"/>
          <p:cNvSpPr txBox="1"/>
          <p:nvPr/>
        </p:nvSpPr>
        <p:spPr>
          <a:xfrm>
            <a:off x="-407625" y="2842350"/>
            <a:ext cx="9055800" cy="2193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endParaRPr sz="100">
              <a:latin typeface="Helvetica Neue"/>
              <a:ea typeface="Helvetica Neue"/>
              <a:cs typeface="Helvetica Neue"/>
              <a:sym typeface="Helvetica Neue"/>
            </a:endParaRPr>
          </a:p>
        </p:txBody>
      </p:sp>
      <p:sp>
        <p:nvSpPr>
          <p:cNvPr id="606" name="Google Shape;606;p59"/>
          <p:cNvSpPr txBox="1"/>
          <p:nvPr/>
        </p:nvSpPr>
        <p:spPr>
          <a:xfrm>
            <a:off x="1421175" y="5486375"/>
            <a:ext cx="20094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607" name="Google Shape;607;p5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1"/>
        <p:cNvGrpSpPr/>
        <p:nvPr/>
      </p:nvGrpSpPr>
      <p:grpSpPr>
        <a:xfrm>
          <a:off x="0" y="0"/>
          <a:ext cx="0" cy="0"/>
          <a:chOff x="0" y="0"/>
          <a:chExt cx="0" cy="0"/>
        </a:xfrm>
      </p:grpSpPr>
      <p:pic>
        <p:nvPicPr>
          <p:cNvPr id="612" name="Google Shape;612;p6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613" name="Google Shape;613;p60"/>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letter-spacing</a:t>
            </a:r>
            <a:endParaRPr sz="2700">
              <a:solidFill>
                <a:schemeClr val="lt1"/>
              </a:solidFill>
              <a:latin typeface="Courier New"/>
              <a:ea typeface="Courier New"/>
              <a:cs typeface="Courier New"/>
              <a:sym typeface="Courier New"/>
            </a:endParaRPr>
          </a:p>
        </p:txBody>
      </p:sp>
      <p:sp>
        <p:nvSpPr>
          <p:cNvPr id="614" name="Google Shape;614;p6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15" name="Google Shape;615;p6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16" name="Google Shape;616;p6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17" name="Google Shape;617;p6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18" name="Google Shape;618;p6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19" name="Google Shape;619;p60"/>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20" name="Google Shape;620;p6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21" name="Google Shape;621;p60"/>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22" name="Google Shape;622;p60"/>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23" name="Google Shape;623;p60"/>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24" name="Google Shape;624;p60"/>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25" name="Google Shape;625;p60"/>
          <p:cNvSpPr txBox="1"/>
          <p:nvPr/>
        </p:nvSpPr>
        <p:spPr>
          <a:xfrm>
            <a:off x="-3836625" y="2994750"/>
            <a:ext cx="14850600" cy="12006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r>
              <a:rPr lang="en-US" sz="66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
        <p:nvSpPr>
          <p:cNvPr id="626" name="Google Shape;626;p60"/>
          <p:cNvSpPr txBox="1"/>
          <p:nvPr/>
        </p:nvSpPr>
        <p:spPr>
          <a:xfrm>
            <a:off x="14211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627" name="Google Shape;627;p60"/>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pic>
        <p:nvPicPr>
          <p:cNvPr id="628" name="Google Shape;628;p60"/>
          <p:cNvPicPr preferRelativeResize="0"/>
          <p:nvPr/>
        </p:nvPicPr>
        <p:blipFill>
          <a:blip r:embed="rId4">
            <a:alphaModFix/>
          </a:blip>
          <a:stretch>
            <a:fillRect/>
          </a:stretch>
        </p:blipFill>
        <p:spPr>
          <a:xfrm>
            <a:off x="3470325" y="4902500"/>
            <a:ext cx="17087150" cy="9221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2"/>
        <p:cNvGrpSpPr/>
        <p:nvPr/>
      </p:nvGrpSpPr>
      <p:grpSpPr>
        <a:xfrm>
          <a:off x="0" y="0"/>
          <a:ext cx="0" cy="0"/>
          <a:chOff x="0" y="0"/>
          <a:chExt cx="0" cy="0"/>
        </a:xfrm>
      </p:grpSpPr>
      <p:pic>
        <p:nvPicPr>
          <p:cNvPr id="633" name="Google Shape;633;p6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634" name="Google Shape;634;p61"/>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635" name="Google Shape;635;p6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36" name="Google Shape;636;p6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37" name="Google Shape;637;p6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38" name="Google Shape;638;p6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39" name="Google Shape;639;p6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40" name="Google Shape;640;p6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41" name="Google Shape;641;p6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42" name="Google Shape;642;p61"/>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43" name="Google Shape;643;p61"/>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44" name="Google Shape;644;p61"/>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45" name="Google Shape;645;p61"/>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46" name="Google Shape;646;p61"/>
          <p:cNvSpPr txBox="1"/>
          <p:nvPr/>
        </p:nvSpPr>
        <p:spPr>
          <a:xfrm>
            <a:off x="233325" y="2675275"/>
            <a:ext cx="21697500" cy="121899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100">
                <a:latin typeface="Courier New"/>
                <a:ea typeface="Courier New"/>
                <a:cs typeface="Courier New"/>
                <a:sym typeface="Courier New"/>
              </a:rPr>
              <a:t>To shorten the code, it is possible to specify all the margin properties in one property.</a:t>
            </a:r>
            <a:endParaRPr sz="100">
              <a:latin typeface="Courier New"/>
              <a:ea typeface="Courier New"/>
              <a:cs typeface="Courier New"/>
              <a:sym typeface="Courier New"/>
            </a:endParaRPr>
          </a:p>
          <a:p>
            <a:pPr marL="0" lvl="0" indent="0" algn="l" rtl="0">
              <a:lnSpc>
                <a:spcPct val="220000"/>
              </a:lnSpc>
              <a:spcBef>
                <a:spcPts val="0"/>
              </a:spcBef>
              <a:spcAft>
                <a:spcPts val="0"/>
              </a:spcAft>
              <a:buNone/>
            </a:pPr>
            <a:endParaRPr sz="21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100">
                <a:solidFill>
                  <a:srgbClr val="0081CC"/>
                </a:solidFill>
                <a:latin typeface="Courier New"/>
                <a:ea typeface="Courier New"/>
                <a:cs typeface="Courier New"/>
                <a:sym typeface="Courier New"/>
              </a:rPr>
              <a:t>The CSS margin properties are used to create space around elements, outside of any of any  defined borders.</a:t>
            </a:r>
            <a:endParaRPr sz="41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margin-top</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margin-right</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margin-bottom</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margin-left</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So, here is how it works:</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7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700">
              <a:solidFill>
                <a:srgbClr val="0081CC"/>
              </a:solidFill>
              <a:latin typeface="Courier New"/>
              <a:ea typeface="Courier New"/>
              <a:cs typeface="Courier New"/>
              <a:sym typeface="Courier New"/>
            </a:endParaRPr>
          </a:p>
        </p:txBody>
      </p:sp>
      <p:sp>
        <p:nvSpPr>
          <p:cNvPr id="647" name="Google Shape;647;p61"/>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648" name="Google Shape;648;p61"/>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649" name="Google Shape;649;p61"/>
          <p:cNvSpPr txBox="1"/>
          <p:nvPr/>
        </p:nvSpPr>
        <p:spPr>
          <a:xfrm>
            <a:off x="13168825" y="4234150"/>
            <a:ext cx="12724500" cy="9115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500">
                <a:solidFill>
                  <a:srgbClr val="0081CC"/>
                </a:solidFill>
                <a:latin typeface="Courier New"/>
                <a:ea typeface="Courier New"/>
                <a:cs typeface="Courier New"/>
                <a:sym typeface="Courier New"/>
              </a:rPr>
              <a:t>If the margin property has four values:</a:t>
            </a:r>
            <a:endParaRPr sz="45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900">
                <a:solidFill>
                  <a:srgbClr val="FF0000"/>
                </a:solidFill>
                <a:latin typeface="Courier New"/>
                <a:ea typeface="Courier New"/>
                <a:cs typeface="Courier New"/>
                <a:sym typeface="Courier New"/>
              </a:rPr>
              <a:t>margin: 25px 50px 75px 100px;</a:t>
            </a:r>
            <a:endParaRPr sz="3900">
              <a:solidFill>
                <a:srgbClr val="FF0000"/>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900">
                <a:solidFill>
                  <a:srgbClr val="0081CC"/>
                </a:solidFill>
                <a:latin typeface="Courier New"/>
                <a:ea typeface="Courier New"/>
                <a:cs typeface="Courier New"/>
                <a:sym typeface="Courier New"/>
              </a:rPr>
              <a:t>top margin is 25px</a:t>
            </a:r>
            <a:endParaRPr sz="39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900">
                <a:solidFill>
                  <a:srgbClr val="0081CC"/>
                </a:solidFill>
                <a:latin typeface="Courier New"/>
                <a:ea typeface="Courier New"/>
                <a:cs typeface="Courier New"/>
                <a:sym typeface="Courier New"/>
              </a:rPr>
              <a:t>right margin is 50px</a:t>
            </a:r>
            <a:endParaRPr sz="39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900">
                <a:solidFill>
                  <a:srgbClr val="0081CC"/>
                </a:solidFill>
                <a:latin typeface="Courier New"/>
                <a:ea typeface="Courier New"/>
                <a:cs typeface="Courier New"/>
                <a:sym typeface="Courier New"/>
              </a:rPr>
              <a:t>bottom margin is 75px</a:t>
            </a:r>
            <a:endParaRPr sz="39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900">
                <a:solidFill>
                  <a:srgbClr val="0081CC"/>
                </a:solidFill>
                <a:latin typeface="Courier New"/>
                <a:ea typeface="Courier New"/>
                <a:cs typeface="Courier New"/>
                <a:sym typeface="Courier New"/>
              </a:rPr>
              <a:t>left margin is 100px</a:t>
            </a:r>
            <a:endParaRPr sz="2600">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pic>
        <p:nvPicPr>
          <p:cNvPr id="183" name="Google Shape;183;p28"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84" name="Google Shape;184;p28"/>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CSS Selectors</a:t>
            </a:r>
            <a:endParaRPr sz="7200">
              <a:solidFill>
                <a:schemeClr val="lt1"/>
              </a:solidFill>
              <a:latin typeface="Courier New"/>
              <a:ea typeface="Courier New"/>
              <a:cs typeface="Courier New"/>
              <a:sym typeface="Courier New"/>
            </a:endParaRPr>
          </a:p>
        </p:txBody>
      </p:sp>
      <p:sp>
        <p:nvSpPr>
          <p:cNvPr id="185" name="Google Shape;185;p28"/>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86" name="Google Shape;186;p28"/>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87" name="Google Shape;187;p28"/>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8" name="Google Shape;188;p28"/>
          <p:cNvSpPr txBox="1"/>
          <p:nvPr/>
        </p:nvSpPr>
        <p:spPr>
          <a:xfrm>
            <a:off x="958475" y="1782900"/>
            <a:ext cx="21978600" cy="1188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100" u="sng">
                <a:solidFill>
                  <a:srgbClr val="FF0000"/>
                </a:solidFill>
                <a:latin typeface="Courier New"/>
                <a:ea typeface="Courier New"/>
                <a:cs typeface="Courier New"/>
                <a:sym typeface="Courier New"/>
              </a:rPr>
              <a:t>CSS Selectors Types</a:t>
            </a:r>
            <a:endParaRPr sz="5100" u="sng">
              <a:solidFill>
                <a:srgbClr val="FF0000"/>
              </a:solidFill>
              <a:latin typeface="Courier New"/>
              <a:ea typeface="Courier New"/>
              <a:cs typeface="Courier New"/>
              <a:sym typeface="Courier New"/>
            </a:endParaRPr>
          </a:p>
          <a:p>
            <a:pPr marL="0" lvl="0" indent="0" algn="l" rtl="0">
              <a:spcBef>
                <a:spcPts val="0"/>
              </a:spcBef>
              <a:spcAft>
                <a:spcPts val="0"/>
              </a:spcAft>
              <a:buNone/>
            </a:pPr>
            <a:endParaRPr sz="51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700">
                <a:solidFill>
                  <a:schemeClr val="accent1"/>
                </a:solidFill>
                <a:latin typeface="Courier New"/>
                <a:ea typeface="Courier New"/>
                <a:cs typeface="Courier New"/>
                <a:sym typeface="Courier New"/>
              </a:rPr>
              <a:t>If we want to apply Styles (CSS) on any HTML element we need to select the particular element first. CSS selectors used to select the HTML elements that we want to style. HTML elements selected by their id, class, and attribute, etc.</a:t>
            </a: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700">
                <a:solidFill>
                  <a:schemeClr val="accent1"/>
                </a:solidFill>
                <a:latin typeface="Courier New"/>
                <a:ea typeface="Courier New"/>
                <a:cs typeface="Courier New"/>
                <a:sym typeface="Courier New"/>
              </a:rPr>
              <a:t>There are many types of selectors in CSS that we can use but the important types of selectors in CSS that everyone must learn are these:</a:t>
            </a: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700">
                <a:solidFill>
                  <a:schemeClr val="accent1"/>
                </a:solidFill>
                <a:latin typeface="Courier New"/>
                <a:ea typeface="Courier New"/>
                <a:cs typeface="Courier New"/>
                <a:sym typeface="Courier New"/>
              </a:rPr>
              <a:t>Universal Selector</a:t>
            </a: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700">
                <a:solidFill>
                  <a:schemeClr val="accent1"/>
                </a:solidFill>
                <a:latin typeface="Courier New"/>
                <a:ea typeface="Courier New"/>
                <a:cs typeface="Courier New"/>
                <a:sym typeface="Courier New"/>
              </a:rPr>
              <a:t>Element Selector</a:t>
            </a:r>
            <a:endParaRPr sz="4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700">
                <a:solidFill>
                  <a:srgbClr val="FF0000"/>
                </a:solidFill>
                <a:latin typeface="Courier New"/>
                <a:ea typeface="Courier New"/>
                <a:cs typeface="Courier New"/>
                <a:sym typeface="Courier New"/>
              </a:rPr>
              <a:t>Id Selector</a:t>
            </a:r>
            <a:endParaRPr sz="47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4700">
                <a:solidFill>
                  <a:srgbClr val="FF0000"/>
                </a:solidFill>
                <a:latin typeface="Courier New"/>
                <a:ea typeface="Courier New"/>
                <a:cs typeface="Courier New"/>
                <a:sym typeface="Courier New"/>
              </a:rPr>
              <a:t>Class Selector</a:t>
            </a:r>
            <a:endParaRPr sz="47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4700">
                <a:solidFill>
                  <a:schemeClr val="accent1"/>
                </a:solidFill>
                <a:latin typeface="Courier New"/>
                <a:ea typeface="Courier New"/>
                <a:cs typeface="Courier New"/>
                <a:sym typeface="Courier New"/>
              </a:rPr>
              <a:t>Group Selector</a:t>
            </a:r>
            <a:endParaRPr sz="4700">
              <a:solidFill>
                <a:schemeClr val="accent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2"/>
        <p:cNvGrpSpPr/>
        <p:nvPr/>
      </p:nvGrpSpPr>
      <p:grpSpPr>
        <a:xfrm>
          <a:off x="0" y="0"/>
          <a:ext cx="0" cy="0"/>
          <a:chOff x="0" y="0"/>
          <a:chExt cx="0" cy="0"/>
        </a:xfrm>
      </p:grpSpPr>
      <p:pic>
        <p:nvPicPr>
          <p:cNvPr id="193" name="Google Shape;193;p29"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94" name="Google Shape;194;p29"/>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195" name="Google Shape;195;p29"/>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196" name="Google Shape;196;p29"/>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97" name="Google Shape;197;p29"/>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8" name="Google Shape;198;p29"/>
          <p:cNvSpPr txBox="1"/>
          <p:nvPr/>
        </p:nvSpPr>
        <p:spPr>
          <a:xfrm>
            <a:off x="958475" y="4526100"/>
            <a:ext cx="21978600" cy="772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900">
                <a:solidFill>
                  <a:schemeClr val="accent1"/>
                </a:solidFill>
                <a:latin typeface="Courier New"/>
                <a:ea typeface="Courier New"/>
                <a:cs typeface="Courier New"/>
                <a:sym typeface="Courier New"/>
              </a:rPr>
              <a:t>CSS Id selector selects the HTML elements by their id. Id attribute used to assign an id to HTML element.</a:t>
            </a:r>
            <a:r>
              <a:rPr lang="en-US" sz="4900">
                <a:solidFill>
                  <a:srgbClr val="FF0000"/>
                </a:solidFill>
                <a:latin typeface="Courier New"/>
                <a:ea typeface="Courier New"/>
                <a:cs typeface="Courier New"/>
                <a:sym typeface="Courier New"/>
              </a:rPr>
              <a:t> The id of every HTML element must unique.</a:t>
            </a:r>
            <a:r>
              <a:rPr lang="en-US" sz="4900">
                <a:solidFill>
                  <a:schemeClr val="accent1"/>
                </a:solidFill>
                <a:latin typeface="Courier New"/>
                <a:ea typeface="Courier New"/>
                <a:cs typeface="Courier New"/>
                <a:sym typeface="Courier New"/>
              </a:rPr>
              <a:t> So the Id selector used when we want to apply style on the unique HTML element.</a:t>
            </a:r>
            <a:endParaRPr sz="49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49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900">
                <a:solidFill>
                  <a:schemeClr val="accent1"/>
                </a:solidFill>
                <a:latin typeface="Courier New"/>
                <a:ea typeface="Courier New"/>
                <a:cs typeface="Courier New"/>
                <a:sym typeface="Courier New"/>
              </a:rPr>
              <a:t>The Id name of an HTML element always written with the</a:t>
            </a:r>
            <a:r>
              <a:rPr lang="en-US" sz="4900">
                <a:solidFill>
                  <a:srgbClr val="FF0000"/>
                </a:solidFill>
                <a:latin typeface="Courier New"/>
                <a:ea typeface="Courier New"/>
                <a:cs typeface="Courier New"/>
                <a:sym typeface="Courier New"/>
              </a:rPr>
              <a:t> (#)</a:t>
            </a:r>
            <a:r>
              <a:rPr lang="en-US" sz="4900">
                <a:solidFill>
                  <a:schemeClr val="accent1"/>
                </a:solidFill>
                <a:latin typeface="Courier New"/>
                <a:ea typeface="Courier New"/>
                <a:cs typeface="Courier New"/>
                <a:sym typeface="Courier New"/>
              </a:rPr>
              <a:t> character.</a:t>
            </a:r>
            <a:endParaRPr sz="49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51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4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5100">
                <a:solidFill>
                  <a:schemeClr val="accent1"/>
                </a:solidFill>
                <a:latin typeface="Courier New"/>
                <a:ea typeface="Courier New"/>
                <a:cs typeface="Courier New"/>
                <a:sym typeface="Courier New"/>
              </a:rPr>
              <a:t>	</a:t>
            </a:r>
            <a:endParaRPr sz="5100">
              <a:solidFill>
                <a:schemeClr val="accent1"/>
              </a:solidFill>
              <a:latin typeface="Courier New"/>
              <a:ea typeface="Courier New"/>
              <a:cs typeface="Courier New"/>
              <a:sym typeface="Courier New"/>
            </a:endParaRPr>
          </a:p>
        </p:txBody>
      </p:sp>
      <p:sp>
        <p:nvSpPr>
          <p:cNvPr id="199" name="Google Shape;199;p29"/>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pic>
        <p:nvPicPr>
          <p:cNvPr id="204" name="Google Shape;204;p30"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205" name="Google Shape;205;p30"/>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06" name="Google Shape;206;p30"/>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207" name="Google Shape;207;p30"/>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08" name="Google Shape;208;p30"/>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9" name="Google Shape;209;p30"/>
          <p:cNvSpPr txBox="1"/>
          <p:nvPr/>
        </p:nvSpPr>
        <p:spPr>
          <a:xfrm>
            <a:off x="958475" y="1782900"/>
            <a:ext cx="21978600" cy="1099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100" dirty="0">
                <a:solidFill>
                  <a:srgbClr val="0081CC"/>
                </a:solidFill>
                <a:latin typeface="Courier New"/>
                <a:ea typeface="Courier New"/>
                <a:cs typeface="Courier New"/>
                <a:sym typeface="Courier New"/>
              </a:rPr>
              <a:t>Example:</a:t>
            </a:r>
            <a:endParaRPr sz="51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100" dirty="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5100" dirty="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200" dirty="0">
                <a:solidFill>
                  <a:srgbClr val="FFFC66"/>
                </a:solidFill>
                <a:latin typeface="Courier New"/>
                <a:ea typeface="Courier New"/>
                <a:cs typeface="Courier New"/>
                <a:sym typeface="Courier New"/>
              </a:rPr>
              <a:t>&lt;!DOCTYPE html&gt;</a:t>
            </a:r>
            <a:endParaRPr sz="42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dirty="0">
                <a:solidFill>
                  <a:srgbClr val="FFFC66"/>
                </a:solidFill>
                <a:latin typeface="Courier New"/>
                <a:ea typeface="Courier New"/>
                <a:cs typeface="Courier New"/>
                <a:sym typeface="Courier New"/>
              </a:rPr>
              <a:t>&lt;html&gt;</a:t>
            </a:r>
            <a:endParaRPr sz="42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dirty="0">
                <a:solidFill>
                  <a:srgbClr val="FFFC66"/>
                </a:solidFill>
                <a:latin typeface="Courier New"/>
                <a:ea typeface="Courier New"/>
                <a:cs typeface="Courier New"/>
                <a:sym typeface="Courier New"/>
              </a:rPr>
              <a:t>&lt;head&gt;</a:t>
            </a:r>
            <a:endParaRPr sz="42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dirty="0">
                <a:solidFill>
                  <a:srgbClr val="FFFC66"/>
                </a:solidFill>
                <a:latin typeface="Courier New"/>
                <a:ea typeface="Courier New"/>
                <a:cs typeface="Courier New"/>
                <a:sym typeface="Courier New"/>
              </a:rPr>
              <a:t>	&lt;title&gt;id selector&lt;/title&gt;</a:t>
            </a:r>
            <a:r>
              <a:rPr lang="en-US" sz="3700" dirty="0">
                <a:solidFill>
                  <a:srgbClr val="FFFC66"/>
                </a:solidFill>
                <a:latin typeface="Courier New"/>
                <a:ea typeface="Courier New"/>
                <a:cs typeface="Courier New"/>
                <a:sym typeface="Courier New"/>
              </a:rPr>
              <a:t>&lt;style&gt;</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		</a:t>
            </a:r>
            <a:r>
              <a:rPr lang="en-US" sz="3700" dirty="0">
                <a:solidFill>
                  <a:srgbClr val="FF0000"/>
                </a:solidFill>
                <a:latin typeface="Courier New"/>
                <a:ea typeface="Courier New"/>
                <a:cs typeface="Courier New"/>
                <a:sym typeface="Courier New"/>
              </a:rPr>
              <a:t>#box</a:t>
            </a:r>
            <a:r>
              <a:rPr lang="en-US" sz="3700" dirty="0">
                <a:solidFill>
                  <a:srgbClr val="FFFC66"/>
                </a:solidFill>
                <a:latin typeface="Courier New"/>
                <a:ea typeface="Courier New"/>
                <a:cs typeface="Courier New"/>
                <a:sym typeface="Courier New"/>
              </a:rPr>
              <a:t>{</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			color: white;</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			background: black;</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		}</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	&lt;/style&gt;</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&lt;/head&gt;</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&lt;body&gt;</a:t>
            </a:r>
            <a:endParaRPr sz="37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0000"/>
                </a:solidFill>
                <a:latin typeface="Courier New"/>
                <a:ea typeface="Courier New"/>
                <a:cs typeface="Courier New"/>
                <a:sym typeface="Courier New"/>
              </a:rPr>
              <a:t>	&lt;h1 id="box"&gt;id Selector&lt;/h1&gt;</a:t>
            </a:r>
            <a:endParaRPr sz="3700" dirty="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3700" dirty="0">
                <a:solidFill>
                  <a:srgbClr val="FFFC66"/>
                </a:solidFill>
                <a:latin typeface="Courier New"/>
                <a:ea typeface="Courier New"/>
                <a:cs typeface="Courier New"/>
                <a:sym typeface="Courier New"/>
              </a:rPr>
              <a:t>&lt;/body&gt;</a:t>
            </a:r>
            <a:endParaRPr sz="4800" dirty="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800" dirty="0">
                <a:solidFill>
                  <a:schemeClr val="accent1"/>
                </a:solidFill>
              </a:rPr>
              <a:t>	</a:t>
            </a:r>
            <a:endParaRPr sz="4800" dirty="0">
              <a:solidFill>
                <a:schemeClr val="accent1"/>
              </a:solidFill>
            </a:endParaRPr>
          </a:p>
        </p:txBody>
      </p:sp>
      <p:sp>
        <p:nvSpPr>
          <p:cNvPr id="210" name="Google Shape;210;p30"/>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
        <p:cNvGrpSpPr/>
        <p:nvPr/>
      </p:nvGrpSpPr>
      <p:grpSpPr>
        <a:xfrm>
          <a:off x="0" y="0"/>
          <a:ext cx="0" cy="0"/>
          <a:chOff x="0" y="0"/>
          <a:chExt cx="0" cy="0"/>
        </a:xfrm>
      </p:grpSpPr>
      <p:pic>
        <p:nvPicPr>
          <p:cNvPr id="215" name="Google Shape;215;p31"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216" name="Google Shape;216;p31"/>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17" name="Google Shape;217;p31"/>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218" name="Google Shape;218;p31"/>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19" name="Google Shape;219;p31"/>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0" name="Google Shape;220;p31"/>
          <p:cNvSpPr txBox="1"/>
          <p:nvPr/>
        </p:nvSpPr>
        <p:spPr>
          <a:xfrm>
            <a:off x="958475" y="4830900"/>
            <a:ext cx="21978600" cy="544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latin typeface="Courier New"/>
                <a:ea typeface="Courier New"/>
                <a:cs typeface="Courier New"/>
                <a:sym typeface="Courier New"/>
              </a:rPr>
              <a:t>CSS class selector selects the HTML elements by their class. The class attribute of HTML elements used to assign an id to the HTML element.</a:t>
            </a:r>
            <a:endParaRPr sz="48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4800">
                <a:solidFill>
                  <a:schemeClr val="accent1"/>
                </a:solidFill>
                <a:latin typeface="Courier New"/>
                <a:ea typeface="Courier New"/>
                <a:cs typeface="Courier New"/>
                <a:sym typeface="Courier New"/>
              </a:rPr>
              <a:t>The class name of HTML element always written with the</a:t>
            </a:r>
            <a:r>
              <a:rPr lang="en-US" sz="4800">
                <a:solidFill>
                  <a:srgbClr val="FF0000"/>
                </a:solidFill>
                <a:latin typeface="Courier New"/>
                <a:ea typeface="Courier New"/>
                <a:cs typeface="Courier New"/>
                <a:sym typeface="Courier New"/>
              </a:rPr>
              <a:t> (.) </a:t>
            </a:r>
            <a:r>
              <a:rPr lang="en-US" sz="4800">
                <a:solidFill>
                  <a:schemeClr val="accent1"/>
                </a:solidFill>
                <a:latin typeface="Courier New"/>
                <a:ea typeface="Courier New"/>
                <a:cs typeface="Courier New"/>
                <a:sym typeface="Courier New"/>
              </a:rPr>
              <a:t>character.</a:t>
            </a:r>
            <a:endParaRPr sz="48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5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5100">
                <a:solidFill>
                  <a:schemeClr val="accent1"/>
                </a:solidFill>
                <a:latin typeface="Courier New"/>
                <a:ea typeface="Courier New"/>
                <a:cs typeface="Courier New"/>
                <a:sym typeface="Courier New"/>
              </a:rPr>
              <a:t>	</a:t>
            </a:r>
            <a:endParaRPr sz="5100">
              <a:solidFill>
                <a:schemeClr val="accent1"/>
              </a:solidFill>
              <a:latin typeface="Courier New"/>
              <a:ea typeface="Courier New"/>
              <a:cs typeface="Courier New"/>
              <a:sym typeface="Courier New"/>
            </a:endParaRPr>
          </a:p>
        </p:txBody>
      </p:sp>
      <p:sp>
        <p:nvSpPr>
          <p:cNvPr id="221" name="Google Shape;221;p31"/>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2" name="Google Shape;222;p31"/>
          <p:cNvSpPr txBox="1"/>
          <p:nvPr/>
        </p:nvSpPr>
        <p:spPr>
          <a:xfrm>
            <a:off x="11898225" y="6120800"/>
            <a:ext cx="81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pic>
        <p:nvPicPr>
          <p:cNvPr id="227" name="Google Shape;227;p32"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228" name="Google Shape;228;p32"/>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29" name="Google Shape;229;p32"/>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a:p>
        </p:txBody>
      </p:sp>
      <p:sp>
        <p:nvSpPr>
          <p:cNvPr id="230" name="Google Shape;230;p32"/>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31" name="Google Shape;231;p32"/>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2" name="Google Shape;232;p32"/>
          <p:cNvSpPr txBox="1"/>
          <p:nvPr/>
        </p:nvSpPr>
        <p:spPr>
          <a:xfrm>
            <a:off x="958475" y="1706700"/>
            <a:ext cx="21978600" cy="118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1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dirty="0">
                <a:solidFill>
                  <a:schemeClr val="lt1"/>
                </a:solidFill>
                <a:latin typeface="Courier New"/>
                <a:ea typeface="Courier New"/>
                <a:cs typeface="Courier New"/>
                <a:sym typeface="Courier New"/>
              </a:rPr>
              <a:t>Example:</a:t>
            </a:r>
            <a:endParaRPr sz="3800" dirty="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&lt;!DOCTYPE html&gt;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&lt;html&gt;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&lt;head&gt;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&lt;title&gt;class selector&lt;/title&gt;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&lt;style&gt;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a:t>
            </a:r>
            <a:r>
              <a:rPr lang="en-US" sz="3900" dirty="0">
                <a:solidFill>
                  <a:srgbClr val="FF0000"/>
                </a:solidFill>
                <a:latin typeface="Courier New"/>
                <a:ea typeface="Courier New"/>
                <a:cs typeface="Courier New"/>
                <a:sym typeface="Courier New"/>
              </a:rPr>
              <a:t>.box</a:t>
            </a:r>
            <a:r>
              <a:rPr lang="en-US" sz="3900" dirty="0">
                <a:solidFill>
                  <a:srgbClr val="FFFC66"/>
                </a:solidFill>
                <a:latin typeface="Courier New"/>
                <a:ea typeface="Courier New"/>
                <a:cs typeface="Courier New"/>
                <a:sym typeface="Courier New"/>
              </a:rPr>
              <a:t>{</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color: white;</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background: black;</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900" dirty="0">
                <a:solidFill>
                  <a:srgbClr val="FFFC66"/>
                </a:solidFill>
                <a:latin typeface="Courier New"/>
                <a:ea typeface="Courier New"/>
                <a:cs typeface="Courier New"/>
                <a:sym typeface="Courier New"/>
              </a:rPr>
              <a:t>		}</a:t>
            </a:r>
            <a:endParaRPr sz="39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&lt;/style&gt;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&lt;/head&gt;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&lt;body&gt;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	&lt;h1 </a:t>
            </a:r>
            <a:r>
              <a:rPr lang="en-US" sz="4000" dirty="0">
                <a:solidFill>
                  <a:srgbClr val="FF0000"/>
                </a:solidFill>
                <a:latin typeface="Courier New"/>
                <a:ea typeface="Courier New"/>
                <a:cs typeface="Courier New"/>
                <a:sym typeface="Courier New"/>
              </a:rPr>
              <a:t>class="box"</a:t>
            </a:r>
            <a:r>
              <a:rPr lang="en-US" sz="4000" dirty="0">
                <a:solidFill>
                  <a:srgbClr val="FFFC66"/>
                </a:solidFill>
                <a:latin typeface="Courier New"/>
                <a:ea typeface="Courier New"/>
                <a:cs typeface="Courier New"/>
                <a:sym typeface="Courier New"/>
              </a:rPr>
              <a:t>&gt;class Selector&lt;/h1&gt;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&lt;/body&gt;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000" dirty="0">
                <a:solidFill>
                  <a:srgbClr val="FFFC66"/>
                </a:solidFill>
                <a:latin typeface="Courier New"/>
                <a:ea typeface="Courier New"/>
                <a:cs typeface="Courier New"/>
                <a:sym typeface="Courier New"/>
              </a:rPr>
              <a:t>&lt;/html&gt;</a:t>
            </a:r>
            <a:endParaRPr sz="4000" dirty="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800" dirty="0">
              <a:solidFill>
                <a:srgbClr val="FFFC66"/>
              </a:solidFill>
              <a:latin typeface="Courier New"/>
              <a:ea typeface="Courier New"/>
              <a:cs typeface="Courier New"/>
              <a:sym typeface="Courier New"/>
            </a:endParaRPr>
          </a:p>
        </p:txBody>
      </p:sp>
      <p:sp>
        <p:nvSpPr>
          <p:cNvPr id="233" name="Google Shape;233;p32"/>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4" name="Google Shape;234;p32"/>
          <p:cNvSpPr txBox="1"/>
          <p:nvPr/>
        </p:nvSpPr>
        <p:spPr>
          <a:xfrm>
            <a:off x="11898225" y="6120800"/>
            <a:ext cx="81306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7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
        <p:cNvGrpSpPr/>
        <p:nvPr/>
      </p:nvGrpSpPr>
      <p:grpSpPr>
        <a:xfrm>
          <a:off x="0" y="0"/>
          <a:ext cx="0" cy="0"/>
          <a:chOff x="0" y="0"/>
          <a:chExt cx="0" cy="0"/>
        </a:xfrm>
      </p:grpSpPr>
      <p:pic>
        <p:nvPicPr>
          <p:cNvPr id="85" name="Google Shape;85;p18"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86" name="Google Shape;86;p18"/>
          <p:cNvSpPr txBox="1"/>
          <p:nvPr/>
        </p:nvSpPr>
        <p:spPr>
          <a:xfrm>
            <a:off x="5344768" y="240249"/>
            <a:ext cx="11726400" cy="2472472"/>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dirty="0" smtClean="0">
                <a:solidFill>
                  <a:schemeClr val="lt1"/>
                </a:solidFill>
                <a:latin typeface="Courier New"/>
                <a:ea typeface="Courier New"/>
                <a:cs typeface="Courier New"/>
                <a:sym typeface="Courier New"/>
              </a:rPr>
              <a:t>How </a:t>
            </a:r>
            <a:r>
              <a:rPr lang="en-US" sz="7000" dirty="0">
                <a:solidFill>
                  <a:schemeClr val="lt1"/>
                </a:solidFill>
                <a:latin typeface="Courier New"/>
                <a:ea typeface="Courier New"/>
                <a:cs typeface="Courier New"/>
                <a:sym typeface="Courier New"/>
              </a:rPr>
              <a:t>Use CSS?</a:t>
            </a:r>
            <a:endParaRPr dirty="0">
              <a:solidFill>
                <a:schemeClr val="lt1"/>
              </a:solidFill>
              <a:latin typeface="Courier New"/>
              <a:ea typeface="Courier New"/>
              <a:cs typeface="Courier New"/>
              <a:sym typeface="Courier New"/>
            </a:endParaRPr>
          </a:p>
        </p:txBody>
      </p:sp>
      <p:sp>
        <p:nvSpPr>
          <p:cNvPr id="87" name="Google Shape;87;p18"/>
          <p:cNvSpPr txBox="1"/>
          <p:nvPr/>
        </p:nvSpPr>
        <p:spPr>
          <a:xfrm>
            <a:off x="1619475" y="3989025"/>
            <a:ext cx="20193900" cy="1005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800" dirty="0">
                <a:solidFill>
                  <a:srgbClr val="0081CC"/>
                </a:solidFill>
                <a:latin typeface="Courier New"/>
                <a:ea typeface="Courier New"/>
                <a:cs typeface="Courier New"/>
                <a:sym typeface="Courier New"/>
              </a:rPr>
              <a:t>You  can add CSS  to Html page in three different ways:</a:t>
            </a:r>
            <a:endParaRPr sz="58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dirty="0">
              <a:solidFill>
                <a:srgbClr val="0081CC"/>
              </a:solidFill>
              <a:latin typeface="Courier New"/>
              <a:ea typeface="Courier New"/>
              <a:cs typeface="Courier New"/>
              <a:sym typeface="Courier New"/>
            </a:endParaRPr>
          </a:p>
          <a:p>
            <a:pPr marL="7315200" lvl="0" indent="-603250" algn="l" rtl="0">
              <a:spcBef>
                <a:spcPts val="0"/>
              </a:spcBef>
              <a:spcAft>
                <a:spcPts val="0"/>
              </a:spcAft>
              <a:buClr>
                <a:srgbClr val="FF0000"/>
              </a:buClr>
              <a:buSzPts val="5900"/>
              <a:buFont typeface="Courier New"/>
              <a:buAutoNum type="arabicPeriod"/>
            </a:pPr>
            <a:r>
              <a:rPr lang="en-US" sz="5900" dirty="0">
                <a:solidFill>
                  <a:srgbClr val="FF0000"/>
                </a:solidFill>
                <a:latin typeface="Courier New"/>
                <a:ea typeface="Courier New"/>
                <a:cs typeface="Courier New"/>
                <a:sym typeface="Courier New"/>
              </a:rPr>
              <a:t>Inline CSS</a:t>
            </a:r>
            <a:endParaRPr sz="5900" dirty="0">
              <a:solidFill>
                <a:srgbClr val="FF0000"/>
              </a:solidFill>
              <a:latin typeface="Courier New"/>
              <a:ea typeface="Courier New"/>
              <a:cs typeface="Courier New"/>
              <a:sym typeface="Courier New"/>
            </a:endParaRPr>
          </a:p>
          <a:p>
            <a:pPr marL="7315200" lvl="0" indent="-603250" algn="l" rtl="0">
              <a:spcBef>
                <a:spcPts val="0"/>
              </a:spcBef>
              <a:spcAft>
                <a:spcPts val="0"/>
              </a:spcAft>
              <a:buClr>
                <a:srgbClr val="FF0000"/>
              </a:buClr>
              <a:buSzPts val="5900"/>
              <a:buFont typeface="Courier New"/>
              <a:buAutoNum type="arabicPeriod"/>
            </a:pPr>
            <a:r>
              <a:rPr lang="en-US" sz="5900" dirty="0">
                <a:solidFill>
                  <a:srgbClr val="FF0000"/>
                </a:solidFill>
                <a:latin typeface="Courier New"/>
                <a:ea typeface="Courier New"/>
                <a:cs typeface="Courier New"/>
                <a:sym typeface="Courier New"/>
              </a:rPr>
              <a:t>Internal CSS</a:t>
            </a:r>
            <a:endParaRPr sz="5900" dirty="0">
              <a:solidFill>
                <a:srgbClr val="FF0000"/>
              </a:solidFill>
              <a:latin typeface="Courier New"/>
              <a:ea typeface="Courier New"/>
              <a:cs typeface="Courier New"/>
              <a:sym typeface="Courier New"/>
            </a:endParaRPr>
          </a:p>
          <a:p>
            <a:pPr marL="7315200" lvl="0" indent="-603250" algn="l" rtl="0">
              <a:spcBef>
                <a:spcPts val="0"/>
              </a:spcBef>
              <a:spcAft>
                <a:spcPts val="0"/>
              </a:spcAft>
              <a:buClr>
                <a:srgbClr val="FF0000"/>
              </a:buClr>
              <a:buSzPts val="5900"/>
              <a:buFont typeface="Courier New"/>
              <a:buAutoNum type="arabicPeriod"/>
            </a:pPr>
            <a:r>
              <a:rPr lang="en-US" sz="5900" dirty="0">
                <a:solidFill>
                  <a:srgbClr val="FF0000"/>
                </a:solidFill>
                <a:latin typeface="Courier New"/>
                <a:ea typeface="Courier New"/>
                <a:cs typeface="Courier New"/>
                <a:sym typeface="Courier New"/>
              </a:rPr>
              <a:t>External CSS</a:t>
            </a:r>
            <a:endParaRPr sz="5900" dirty="0">
              <a:solidFill>
                <a:srgbClr val="FF0000"/>
              </a:solidFill>
              <a:latin typeface="Courier New"/>
              <a:ea typeface="Courier New"/>
              <a:cs typeface="Courier New"/>
              <a:sym typeface="Courier New"/>
            </a:endParaRPr>
          </a:p>
          <a:p>
            <a:pPr marL="0" lvl="0" indent="0" algn="l" rtl="0">
              <a:spcBef>
                <a:spcPts val="0"/>
              </a:spcBef>
              <a:spcAft>
                <a:spcPts val="0"/>
              </a:spcAft>
              <a:buNone/>
            </a:pPr>
            <a:endParaRPr sz="58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dirty="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800" dirty="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5800" dirty="0">
                <a:solidFill>
                  <a:srgbClr val="0081CC"/>
                </a:solidFill>
                <a:latin typeface="Courier New"/>
                <a:ea typeface="Courier New"/>
                <a:cs typeface="Courier New"/>
                <a:sym typeface="Courier New"/>
              </a:rPr>
              <a:t>  </a:t>
            </a:r>
            <a:endParaRPr sz="5800" dirty="0">
              <a:solidFill>
                <a:srgbClr val="0081CC"/>
              </a:solidFill>
              <a:latin typeface="Courier New"/>
              <a:ea typeface="Courier New"/>
              <a:cs typeface="Courier New"/>
              <a:sym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3"/>
        <p:cNvGrpSpPr/>
        <p:nvPr/>
      </p:nvGrpSpPr>
      <p:grpSpPr>
        <a:xfrm>
          <a:off x="0" y="0"/>
          <a:ext cx="0" cy="0"/>
          <a:chOff x="0" y="0"/>
          <a:chExt cx="0" cy="0"/>
        </a:xfrm>
      </p:grpSpPr>
      <p:pic>
        <p:nvPicPr>
          <p:cNvPr id="654" name="Google Shape;654;p6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655" name="Google Shape;655;p6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Margin</a:t>
            </a:r>
            <a:endParaRPr sz="2700">
              <a:solidFill>
                <a:schemeClr val="lt1"/>
              </a:solidFill>
            </a:endParaRPr>
          </a:p>
        </p:txBody>
      </p:sp>
      <p:sp>
        <p:nvSpPr>
          <p:cNvPr id="656" name="Google Shape;656;p6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57" name="Google Shape;657;p6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58" name="Google Shape;658;p6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59" name="Google Shape;659;p6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60" name="Google Shape;660;p6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61" name="Google Shape;661;p6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62" name="Google Shape;662;p6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63" name="Google Shape;663;p62"/>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64" name="Google Shape;664;p62"/>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65" name="Google Shape;665;p62"/>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66" name="Google Shape;666;p62"/>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67" name="Google Shape;667;p62"/>
          <p:cNvSpPr txBox="1"/>
          <p:nvPr/>
        </p:nvSpPr>
        <p:spPr>
          <a:xfrm>
            <a:off x="233325" y="3970675"/>
            <a:ext cx="14129100" cy="8566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100">
                <a:latin typeface="Courier New"/>
                <a:ea typeface="Courier New"/>
                <a:cs typeface="Courier New"/>
                <a:sym typeface="Courier New"/>
              </a:rPr>
              <a:t>To shorten the code, it is possible to specify all the margin properties in one property.</a:t>
            </a:r>
            <a:endParaRPr sz="100">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If the margin property has three values:</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800">
                <a:solidFill>
                  <a:srgbClr val="FF0000"/>
                </a:solidFill>
                <a:latin typeface="Courier New"/>
                <a:ea typeface="Courier New"/>
                <a:cs typeface="Courier New"/>
                <a:sym typeface="Courier New"/>
              </a:rPr>
              <a:t>margin: 25px 50px 75px;</a:t>
            </a:r>
            <a:endParaRPr sz="3800">
              <a:solidFill>
                <a:srgbClr val="FF0000"/>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top margin is 25px</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right and left margins are 50px</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4200">
                <a:solidFill>
                  <a:srgbClr val="0081CC"/>
                </a:solidFill>
                <a:latin typeface="Courier New"/>
                <a:ea typeface="Courier New"/>
                <a:cs typeface="Courier New"/>
                <a:sym typeface="Courier New"/>
              </a:rPr>
              <a:t>bottom margin is 75px</a:t>
            </a:r>
            <a:endParaRPr sz="42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700">
              <a:solidFill>
                <a:srgbClr val="0081CC"/>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700">
              <a:solidFill>
                <a:srgbClr val="0081CC"/>
              </a:solidFill>
              <a:latin typeface="Courier New"/>
              <a:ea typeface="Courier New"/>
              <a:cs typeface="Courier New"/>
              <a:sym typeface="Courier New"/>
            </a:endParaRPr>
          </a:p>
        </p:txBody>
      </p:sp>
      <p:sp>
        <p:nvSpPr>
          <p:cNvPr id="668" name="Google Shape;668;p62"/>
          <p:cNvSpPr txBox="1"/>
          <p:nvPr/>
        </p:nvSpPr>
        <p:spPr>
          <a:xfrm>
            <a:off x="-5945425" y="6144038"/>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669" name="Google Shape;669;p62"/>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670" name="Google Shape;670;p62"/>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671" name="Google Shape;671;p62"/>
          <p:cNvSpPr txBox="1"/>
          <p:nvPr/>
        </p:nvSpPr>
        <p:spPr>
          <a:xfrm>
            <a:off x="13781175" y="4259850"/>
            <a:ext cx="10029000" cy="651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500">
                <a:solidFill>
                  <a:srgbClr val="0081CC"/>
                </a:solidFill>
                <a:latin typeface="Courier New"/>
                <a:ea typeface="Courier New"/>
                <a:cs typeface="Courier New"/>
                <a:sym typeface="Courier New"/>
              </a:rPr>
              <a:t>If the margin property has two values:</a:t>
            </a:r>
            <a:endParaRPr sz="45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5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800">
                <a:solidFill>
                  <a:srgbClr val="FF0000"/>
                </a:solidFill>
                <a:latin typeface="Courier New"/>
                <a:ea typeface="Courier New"/>
                <a:cs typeface="Courier New"/>
                <a:sym typeface="Courier New"/>
              </a:rPr>
              <a:t>margin: 25px 50px;</a:t>
            </a:r>
            <a:endParaRPr sz="4800">
              <a:solidFill>
                <a:srgbClr val="FF0000"/>
              </a:solidFill>
              <a:latin typeface="Courier New"/>
              <a:ea typeface="Courier New"/>
              <a:cs typeface="Courier New"/>
              <a:sym typeface="Courier New"/>
            </a:endParaRPr>
          </a:p>
          <a:p>
            <a:pPr marL="0" lvl="0" indent="0" algn="l" rtl="0">
              <a:spcBef>
                <a:spcPts val="0"/>
              </a:spcBef>
              <a:spcAft>
                <a:spcPts val="0"/>
              </a:spcAft>
              <a:buNone/>
            </a:pPr>
            <a:endParaRPr sz="48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4500">
                <a:solidFill>
                  <a:srgbClr val="0081CC"/>
                </a:solidFill>
                <a:latin typeface="Courier New"/>
                <a:ea typeface="Courier New"/>
                <a:cs typeface="Courier New"/>
                <a:sym typeface="Courier New"/>
              </a:rPr>
              <a:t>top and bottom margins are 25px</a:t>
            </a:r>
            <a:endParaRPr sz="45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500">
                <a:solidFill>
                  <a:srgbClr val="0081CC"/>
                </a:solidFill>
                <a:latin typeface="Courier New"/>
                <a:ea typeface="Courier New"/>
                <a:cs typeface="Courier New"/>
                <a:sym typeface="Courier New"/>
              </a:rPr>
              <a:t>right and left margins are 50px</a:t>
            </a:r>
            <a:endParaRPr sz="4500">
              <a:solidFill>
                <a:srgbClr val="0081CC"/>
              </a:solidFill>
              <a:latin typeface="Courier New"/>
              <a:ea typeface="Courier New"/>
              <a:cs typeface="Courier New"/>
              <a:sym typeface="Courier New"/>
            </a:endParaRPr>
          </a:p>
        </p:txBody>
      </p:sp>
      <p:sp>
        <p:nvSpPr>
          <p:cNvPr id="672" name="Google Shape;672;p62"/>
          <p:cNvSpPr txBox="1"/>
          <p:nvPr/>
        </p:nvSpPr>
        <p:spPr>
          <a:xfrm>
            <a:off x="4972275" y="11080225"/>
            <a:ext cx="166785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a:ea typeface="Courier New"/>
                <a:cs typeface="Courier New"/>
                <a:sym typeface="Courier New"/>
              </a:rPr>
              <a:t>If the margin property has one value:</a:t>
            </a: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300">
                <a:solidFill>
                  <a:srgbClr val="FF0000"/>
                </a:solidFill>
                <a:latin typeface="Courier New"/>
                <a:ea typeface="Courier New"/>
                <a:cs typeface="Courier New"/>
                <a:sym typeface="Courier New"/>
              </a:rPr>
              <a:t>margin: 25px</a:t>
            </a:r>
            <a:r>
              <a:rPr lang="en-US" sz="4800">
                <a:solidFill>
                  <a:srgbClr val="0081CC"/>
                </a:solidFill>
                <a:latin typeface="Courier New"/>
                <a:ea typeface="Courier New"/>
                <a:cs typeface="Courier New"/>
                <a:sym typeface="Courier New"/>
              </a:rPr>
              <a:t>;     </a:t>
            </a:r>
            <a:r>
              <a:rPr lang="en-US" sz="4900">
                <a:solidFill>
                  <a:srgbClr val="0081CC"/>
                </a:solidFill>
                <a:latin typeface="Courier New"/>
                <a:ea typeface="Courier New"/>
                <a:cs typeface="Courier New"/>
                <a:sym typeface="Courier New"/>
              </a:rPr>
              <a:t>a</a:t>
            </a:r>
            <a:r>
              <a:rPr lang="en-US" sz="4200">
                <a:solidFill>
                  <a:srgbClr val="0081CC"/>
                </a:solidFill>
                <a:latin typeface="Courier New"/>
                <a:ea typeface="Courier New"/>
                <a:cs typeface="Courier New"/>
                <a:sym typeface="Courier New"/>
              </a:rPr>
              <a:t>l</a:t>
            </a:r>
            <a:r>
              <a:rPr lang="en-US" sz="4100">
                <a:solidFill>
                  <a:srgbClr val="0081CC"/>
                </a:solidFill>
                <a:latin typeface="Courier New"/>
                <a:ea typeface="Courier New"/>
                <a:cs typeface="Courier New"/>
                <a:sym typeface="Courier New"/>
              </a:rPr>
              <a:t>l</a:t>
            </a:r>
            <a:r>
              <a:rPr lang="en-US" sz="5800">
                <a:solidFill>
                  <a:srgbClr val="0081CC"/>
                </a:solidFill>
                <a:latin typeface="Courier New"/>
                <a:ea typeface="Courier New"/>
                <a:cs typeface="Courier New"/>
                <a:sym typeface="Courier New"/>
              </a:rPr>
              <a:t> </a:t>
            </a:r>
            <a:r>
              <a:rPr lang="en-US" sz="3900">
                <a:solidFill>
                  <a:srgbClr val="0081CC"/>
                </a:solidFill>
                <a:latin typeface="Courier New"/>
                <a:ea typeface="Courier New"/>
                <a:cs typeface="Courier New"/>
                <a:sym typeface="Courier New"/>
              </a:rPr>
              <a:t>four margins are 25px</a:t>
            </a:r>
            <a:endParaRPr sz="78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3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6"/>
        <p:cNvGrpSpPr/>
        <p:nvPr/>
      </p:nvGrpSpPr>
      <p:grpSpPr>
        <a:xfrm>
          <a:off x="0" y="0"/>
          <a:ext cx="0" cy="0"/>
          <a:chOff x="0" y="0"/>
          <a:chExt cx="0" cy="0"/>
        </a:xfrm>
      </p:grpSpPr>
      <p:pic>
        <p:nvPicPr>
          <p:cNvPr id="677" name="Google Shape;677;p6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678" name="Google Shape;678;p63"/>
          <p:cNvSpPr txBox="1"/>
          <p:nvPr/>
        </p:nvSpPr>
        <p:spPr>
          <a:xfrm>
            <a:off x="6530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679" name="Google Shape;679;p6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80" name="Google Shape;680;p6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81" name="Google Shape;681;p6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82" name="Google Shape;682;p6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83" name="Google Shape;683;p6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84" name="Google Shape;684;p6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85" name="Google Shape;685;p6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86" name="Google Shape;686;p63"/>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87" name="Google Shape;687;p63"/>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88" name="Google Shape;688;p63"/>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89" name="Google Shape;689;p63"/>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690" name="Google Shape;690;p63"/>
          <p:cNvSpPr txBox="1"/>
          <p:nvPr/>
        </p:nvSpPr>
        <p:spPr>
          <a:xfrm>
            <a:off x="385725" y="1227475"/>
            <a:ext cx="9832500" cy="1294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&lt;!DOCTYPE html&gt;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&lt;style&gt;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div {</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border: 1px solid black;</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margin-top: 100px;</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margin-bottom: 100px;</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margin-right: 150px;</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margin-left: 80px;</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background-color: red;</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&lt;/style&gt;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&lt;h2&gt;Using individual margin properties&lt;/h2&gt;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&lt;div&gt;This div element has a top margin of 100px, a right margin of 150px, a bottom margin of 100px, and a left margin of 80px.&lt;/div&gt;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900">
              <a:solidFill>
                <a:srgbClr val="FFFC66"/>
              </a:solidFill>
              <a:latin typeface="Courier New"/>
              <a:ea typeface="Courier New"/>
              <a:cs typeface="Courier New"/>
              <a:sym typeface="Courier New"/>
            </a:endParaRPr>
          </a:p>
        </p:txBody>
      </p:sp>
      <p:sp>
        <p:nvSpPr>
          <p:cNvPr id="691" name="Google Shape;691;p63"/>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692" name="Google Shape;692;p63"/>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693" name="Google Shape;693;p63"/>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694" name="Google Shape;694;p63"/>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695" name="Google Shape;695;p63"/>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99"/>
        <p:cNvGrpSpPr/>
        <p:nvPr/>
      </p:nvGrpSpPr>
      <p:grpSpPr>
        <a:xfrm>
          <a:off x="0" y="0"/>
          <a:ext cx="0" cy="0"/>
          <a:chOff x="0" y="0"/>
          <a:chExt cx="0" cy="0"/>
        </a:xfrm>
      </p:grpSpPr>
      <p:pic>
        <p:nvPicPr>
          <p:cNvPr id="700" name="Google Shape;700;p6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701" name="Google Shape;701;p6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702" name="Google Shape;702;p6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03" name="Google Shape;703;p6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04" name="Google Shape;704;p6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05" name="Google Shape;705;p6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06" name="Google Shape;706;p6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07" name="Google Shape;707;p6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08" name="Google Shape;708;p6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09" name="Google Shape;709;p6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10" name="Google Shape;710;p64"/>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11" name="Google Shape;711;p64"/>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12" name="Google Shape;712;p64"/>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13" name="Google Shape;713;p64"/>
          <p:cNvSpPr txBox="1"/>
          <p:nvPr/>
        </p:nvSpPr>
        <p:spPr>
          <a:xfrm>
            <a:off x="842925" y="2218075"/>
            <a:ext cx="9832500" cy="1231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a:buNone/>
            </a:pPr>
            <a:r>
              <a:rPr lang="en-US" sz="68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
        <p:nvSpPr>
          <p:cNvPr id="714" name="Google Shape;714;p64"/>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715" name="Google Shape;715;p64"/>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716" name="Google Shape;716;p64"/>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717" name="Google Shape;717;p64"/>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18" name="Google Shape;718;p64"/>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719" name="Google Shape;719;p64"/>
          <p:cNvPicPr preferRelativeResize="0"/>
          <p:nvPr/>
        </p:nvPicPr>
        <p:blipFill>
          <a:blip r:embed="rId4">
            <a:alphaModFix/>
          </a:blip>
          <a:stretch>
            <a:fillRect/>
          </a:stretch>
        </p:blipFill>
        <p:spPr>
          <a:xfrm>
            <a:off x="1421175" y="4323125"/>
            <a:ext cx="19301550" cy="9630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23"/>
        <p:cNvGrpSpPr/>
        <p:nvPr/>
      </p:nvGrpSpPr>
      <p:grpSpPr>
        <a:xfrm>
          <a:off x="0" y="0"/>
          <a:ext cx="0" cy="0"/>
          <a:chOff x="0" y="0"/>
          <a:chExt cx="0" cy="0"/>
        </a:xfrm>
      </p:grpSpPr>
      <p:pic>
        <p:nvPicPr>
          <p:cNvPr id="724" name="Google Shape;724;p65"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725" name="Google Shape;725;p6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26" name="Google Shape;726;p6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27" name="Google Shape;727;p6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28" name="Google Shape;728;p6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29" name="Google Shape;729;p6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30" name="Google Shape;730;p6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31" name="Google Shape;731;p6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32" name="Google Shape;732;p6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33" name="Google Shape;733;p6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34" name="Google Shape;734;p65"/>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35" name="Google Shape;735;p6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36" name="Google Shape;736;p65"/>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37" name="Google Shape;737;p65"/>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38" name="Google Shape;738;p65"/>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739" name="Google Shape;739;p65"/>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740" name="Google Shape;740;p65"/>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741" name="Google Shape;741;p65"/>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42" name="Google Shape;742;p65"/>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43" name="Google Shape;743;p65"/>
          <p:cNvSpPr txBox="1"/>
          <p:nvPr/>
        </p:nvSpPr>
        <p:spPr>
          <a:xfrm>
            <a:off x="793225" y="2908450"/>
            <a:ext cx="19503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The CSS padding properties are used to generate space around a</a:t>
            </a:r>
            <a:r>
              <a:rPr lang="en-US">
                <a:solidFill>
                  <a:srgbClr val="0081CC"/>
                </a:solidFill>
                <a:latin typeface="Courier New"/>
                <a:ea typeface="Courier New"/>
                <a:cs typeface="Courier New"/>
                <a:sym typeface="Courier New"/>
              </a:rPr>
              <a:t>n </a:t>
            </a:r>
            <a:r>
              <a:rPr lang="en-US" sz="3700">
                <a:solidFill>
                  <a:srgbClr val="0081CC"/>
                </a:solidFill>
                <a:latin typeface="Courier New"/>
                <a:ea typeface="Courier New"/>
                <a:cs typeface="Courier New"/>
                <a:sym typeface="Courier New"/>
              </a:rPr>
              <a:t>element's </a:t>
            </a:r>
            <a:r>
              <a:rPr lang="en-US" sz="4800">
                <a:solidFill>
                  <a:srgbClr val="0081CC"/>
                </a:solidFill>
                <a:latin typeface="Courier New"/>
                <a:ea typeface="Courier New"/>
                <a:cs typeface="Courier New"/>
                <a:sym typeface="Courier New"/>
              </a:rPr>
              <a:t>content, inside of any defined</a:t>
            </a:r>
            <a:r>
              <a:rPr lang="en-US" sz="4200">
                <a:solidFill>
                  <a:srgbClr val="0081CC"/>
                </a:solidFill>
                <a:latin typeface="Courier New"/>
                <a:ea typeface="Courier New"/>
                <a:cs typeface="Courier New"/>
                <a:sym typeface="Courier New"/>
              </a:rPr>
              <a:t> borders.</a:t>
            </a:r>
            <a:endParaRPr sz="4200">
              <a:solidFill>
                <a:srgbClr val="0081CC"/>
              </a:solidFill>
              <a:latin typeface="Courier New"/>
              <a:ea typeface="Courier New"/>
              <a:cs typeface="Courier New"/>
              <a:sym typeface="Courier New"/>
            </a:endParaRPr>
          </a:p>
        </p:txBody>
      </p:sp>
      <p:sp>
        <p:nvSpPr>
          <p:cNvPr id="744" name="Google Shape;744;p65"/>
          <p:cNvSpPr txBox="1"/>
          <p:nvPr/>
        </p:nvSpPr>
        <p:spPr>
          <a:xfrm>
            <a:off x="689475" y="5122850"/>
            <a:ext cx="222618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CSS has properties for specifying the padding for each side of an element:</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padding-top</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padding-right</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padding-bottom</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padding-left</a:t>
            </a:r>
            <a:endParaRPr sz="3900">
              <a:solidFill>
                <a:srgbClr val="0081CC"/>
              </a:solidFill>
              <a:latin typeface="Courier New"/>
              <a:ea typeface="Courier New"/>
              <a:cs typeface="Courier New"/>
              <a:sym typeface="Courier New"/>
            </a:endParaRPr>
          </a:p>
        </p:txBody>
      </p:sp>
      <p:sp>
        <p:nvSpPr>
          <p:cNvPr id="745" name="Google Shape;745;p65"/>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46" name="Google Shape;746;p65"/>
          <p:cNvSpPr txBox="1"/>
          <p:nvPr/>
        </p:nvSpPr>
        <p:spPr>
          <a:xfrm>
            <a:off x="219425" y="9353325"/>
            <a:ext cx="188388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If the padding property has four values:</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0000"/>
                </a:solidFill>
                <a:latin typeface="Courier New"/>
                <a:ea typeface="Courier New"/>
                <a:cs typeface="Courier New"/>
                <a:sym typeface="Courier New"/>
              </a:rPr>
              <a:t>padding: 25px 50px 75px 100px;</a:t>
            </a:r>
            <a:endParaRPr sz="36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top padding is 25px</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right padding is 50px</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bottom padding is 75px</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left padding is 100px</a:t>
            </a:r>
            <a:endParaRPr sz="3600">
              <a:solidFill>
                <a:srgbClr val="0081CC"/>
              </a:solidFill>
              <a:latin typeface="Courier New"/>
              <a:ea typeface="Courier New"/>
              <a:cs typeface="Courier New"/>
              <a:sym typeface="Courier New"/>
            </a:endParaRPr>
          </a:p>
        </p:txBody>
      </p:sp>
      <p:sp>
        <p:nvSpPr>
          <p:cNvPr id="747" name="Google Shape;747;p65"/>
          <p:cNvSpPr txBox="1"/>
          <p:nvPr/>
        </p:nvSpPr>
        <p:spPr>
          <a:xfrm>
            <a:off x="11592500" y="9264275"/>
            <a:ext cx="100803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If the padding property has three values:</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FF0000"/>
                </a:solidFill>
                <a:latin typeface="Courier New"/>
                <a:ea typeface="Courier New"/>
                <a:cs typeface="Courier New"/>
                <a:sym typeface="Courier New"/>
              </a:rPr>
              <a:t>padding: 25px 50px 75px;</a:t>
            </a:r>
            <a:endParaRPr sz="39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top padding is 25px</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right and left paddings are 50px</a:t>
            </a:r>
            <a:endParaRPr sz="39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900">
                <a:solidFill>
                  <a:srgbClr val="0081CC"/>
                </a:solidFill>
                <a:latin typeface="Courier New"/>
                <a:ea typeface="Courier New"/>
                <a:cs typeface="Courier New"/>
                <a:sym typeface="Courier New"/>
              </a:rPr>
              <a:t>bottom padding is 75px</a:t>
            </a:r>
            <a:endParaRPr sz="3900">
              <a:solidFill>
                <a:srgbClr val="0081CC"/>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51"/>
        <p:cNvGrpSpPr/>
        <p:nvPr/>
      </p:nvGrpSpPr>
      <p:grpSpPr>
        <a:xfrm>
          <a:off x="0" y="0"/>
          <a:ext cx="0" cy="0"/>
          <a:chOff x="0" y="0"/>
          <a:chExt cx="0" cy="0"/>
        </a:xfrm>
      </p:grpSpPr>
      <p:pic>
        <p:nvPicPr>
          <p:cNvPr id="752" name="Google Shape;752;p6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753" name="Google Shape;753;p6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54" name="Google Shape;754;p6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55" name="Google Shape;755;p6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56" name="Google Shape;756;p6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57" name="Google Shape;757;p6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58" name="Google Shape;758;p6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59" name="Google Shape;759;p6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60" name="Google Shape;760;p6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61" name="Google Shape;761;p6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62" name="Google Shape;762;p66"/>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63" name="Google Shape;763;p6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64" name="Google Shape;764;p66"/>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65" name="Google Shape;765;p66"/>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66" name="Google Shape;766;p66"/>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767" name="Google Shape;767;p66"/>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768" name="Google Shape;768;p66"/>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769" name="Google Shape;769;p66"/>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70" name="Google Shape;770;p66"/>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71" name="Google Shape;771;p66"/>
          <p:cNvSpPr txBox="1"/>
          <p:nvPr/>
        </p:nvSpPr>
        <p:spPr>
          <a:xfrm>
            <a:off x="793225" y="2908450"/>
            <a:ext cx="195036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If the padding property has two values:</a:t>
            </a: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0000"/>
                </a:solidFill>
                <a:latin typeface="Courier New"/>
                <a:ea typeface="Courier New"/>
                <a:cs typeface="Courier New"/>
                <a:sym typeface="Courier New"/>
              </a:rPr>
              <a:t>padding: 25px 50px;</a:t>
            </a:r>
            <a:endParaRPr sz="42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top and bottom paddings are 25px</a:t>
            </a: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right and left paddings are 50px</a:t>
            </a:r>
            <a:endParaRPr sz="4200">
              <a:solidFill>
                <a:srgbClr val="0081CC"/>
              </a:solidFill>
              <a:latin typeface="Courier New"/>
              <a:ea typeface="Courier New"/>
              <a:cs typeface="Courier New"/>
              <a:sym typeface="Courier New"/>
            </a:endParaRPr>
          </a:p>
        </p:txBody>
      </p:sp>
      <p:sp>
        <p:nvSpPr>
          <p:cNvPr id="772" name="Google Shape;772;p66"/>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773" name="Google Shape;773;p66"/>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74" name="Google Shape;774;p66"/>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775" name="Google Shape;775;p66"/>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776" name="Google Shape;776;p66"/>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77" name="Google Shape;777;p66"/>
          <p:cNvSpPr txBox="1"/>
          <p:nvPr/>
        </p:nvSpPr>
        <p:spPr>
          <a:xfrm>
            <a:off x="516875" y="7245425"/>
            <a:ext cx="127245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500">
                <a:solidFill>
                  <a:srgbClr val="0081CC"/>
                </a:solidFill>
                <a:latin typeface="Courier New"/>
                <a:ea typeface="Courier New"/>
                <a:cs typeface="Courier New"/>
                <a:sym typeface="Courier New"/>
              </a:rPr>
              <a:t>If the padding property has one value:</a:t>
            </a:r>
            <a:endParaRPr sz="45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5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500">
                <a:solidFill>
                  <a:srgbClr val="FF0000"/>
                </a:solidFill>
                <a:latin typeface="Courier New"/>
                <a:ea typeface="Courier New"/>
                <a:cs typeface="Courier New"/>
                <a:sym typeface="Courier New"/>
              </a:rPr>
              <a:t>padding: 25px;</a:t>
            </a:r>
            <a:endParaRPr sz="45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4500">
                <a:solidFill>
                  <a:srgbClr val="0081CC"/>
                </a:solidFill>
                <a:latin typeface="Courier New"/>
                <a:ea typeface="Courier New"/>
                <a:cs typeface="Courier New"/>
                <a:sym typeface="Courier New"/>
              </a:rPr>
              <a:t>all four paddings are 25px</a:t>
            </a:r>
            <a:endParaRPr sz="4500">
              <a:solidFill>
                <a:srgbClr val="0081CC"/>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81"/>
        <p:cNvGrpSpPr/>
        <p:nvPr/>
      </p:nvGrpSpPr>
      <p:grpSpPr>
        <a:xfrm>
          <a:off x="0" y="0"/>
          <a:ext cx="0" cy="0"/>
          <a:chOff x="0" y="0"/>
          <a:chExt cx="0" cy="0"/>
        </a:xfrm>
      </p:grpSpPr>
      <p:pic>
        <p:nvPicPr>
          <p:cNvPr id="782" name="Google Shape;782;p67"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783" name="Google Shape;783;p6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84" name="Google Shape;784;p6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85" name="Google Shape;785;p6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86" name="Google Shape;786;p6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87" name="Google Shape;787;p6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88" name="Google Shape;788;p6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89" name="Google Shape;789;p6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90" name="Google Shape;790;p6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91" name="Google Shape;791;p6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92" name="Google Shape;792;p67"/>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93" name="Google Shape;793;p6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794" name="Google Shape;794;p67"/>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795" name="Google Shape;795;p67"/>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96" name="Google Shape;796;p67"/>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797" name="Google Shape;797;p67"/>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798" name="Google Shape;798;p67"/>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799" name="Google Shape;799;p67"/>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00" name="Google Shape;800;p67"/>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01" name="Google Shape;801;p67"/>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802" name="Google Shape;802;p67"/>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803" name="Google Shape;803;p67"/>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04" name="Google Shape;804;p67"/>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805" name="Google Shape;805;p67"/>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806" name="Google Shape;806;p67"/>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07" name="Google Shape;807;p67"/>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808" name="Google Shape;808;p67"/>
          <p:cNvSpPr txBox="1"/>
          <p:nvPr/>
        </p:nvSpPr>
        <p:spPr>
          <a:xfrm>
            <a:off x="1640775" y="2706975"/>
            <a:ext cx="20359200" cy="1080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div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border: 1px solid black;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background-color: red;</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padding-top: 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padding-right: 30px;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padding-bottom: 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padding-left: 80px;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&lt;h2&gt;Using individual padding properties&lt;/h2&gt;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&lt;div&gt;This div element has a top padding of 50px, a right padding of 30px, a bottom padding of 50px, and a left padding of 80px.&lt;/div&gt;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2"/>
        <p:cNvGrpSpPr/>
        <p:nvPr/>
      </p:nvGrpSpPr>
      <p:grpSpPr>
        <a:xfrm>
          <a:off x="0" y="0"/>
          <a:ext cx="0" cy="0"/>
          <a:chOff x="0" y="0"/>
          <a:chExt cx="0" cy="0"/>
        </a:xfrm>
      </p:grpSpPr>
      <p:pic>
        <p:nvPicPr>
          <p:cNvPr id="813" name="Google Shape;813;p6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814" name="Google Shape;814;p6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815" name="Google Shape;815;p6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16" name="Google Shape;816;p6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17" name="Google Shape;817;p6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18" name="Google Shape;818;p6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19" name="Google Shape;819;p6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20" name="Google Shape;820;p6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21" name="Google Shape;821;p6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22" name="Google Shape;822;p6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23" name="Google Shape;823;p68"/>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24" name="Google Shape;824;p6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25" name="Google Shape;825;p6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26" name="Google Shape;826;p68"/>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27" name="Google Shape;827;p68"/>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828" name="Google Shape;828;p6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829" name="Google Shape;829;p68"/>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830" name="Google Shape;830;p68"/>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31" name="Google Shape;831;p68"/>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32" name="Google Shape;832;p68"/>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833" name="Google Shape;833;p68"/>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834" name="Google Shape;834;p68"/>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35" name="Google Shape;835;p68"/>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836" name="Google Shape;836;p68"/>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837" name="Google Shape;837;p68"/>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38" name="Google Shape;838;p68"/>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839" name="Google Shape;839;p68"/>
          <p:cNvSpPr txBox="1"/>
          <p:nvPr/>
        </p:nvSpPr>
        <p:spPr>
          <a:xfrm>
            <a:off x="1640775" y="2706975"/>
            <a:ext cx="20359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p:txBody>
      </p:sp>
      <p:pic>
        <p:nvPicPr>
          <p:cNvPr id="840" name="Google Shape;840;p68"/>
          <p:cNvPicPr preferRelativeResize="0"/>
          <p:nvPr/>
        </p:nvPicPr>
        <p:blipFill>
          <a:blip r:embed="rId4">
            <a:alphaModFix/>
          </a:blip>
          <a:stretch>
            <a:fillRect/>
          </a:stretch>
        </p:blipFill>
        <p:spPr>
          <a:xfrm>
            <a:off x="1421175" y="2522875"/>
            <a:ext cx="20578801" cy="1092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4"/>
        <p:cNvGrpSpPr/>
        <p:nvPr/>
      </p:nvGrpSpPr>
      <p:grpSpPr>
        <a:xfrm>
          <a:off x="0" y="0"/>
          <a:ext cx="0" cy="0"/>
          <a:chOff x="0" y="0"/>
          <a:chExt cx="0" cy="0"/>
        </a:xfrm>
      </p:grpSpPr>
      <p:pic>
        <p:nvPicPr>
          <p:cNvPr id="845" name="Google Shape;845;p6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846" name="Google Shape;846;p6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Border</a:t>
            </a:r>
            <a:endParaRPr sz="2700">
              <a:solidFill>
                <a:schemeClr val="lt1"/>
              </a:solidFill>
              <a:latin typeface="Courier New"/>
              <a:ea typeface="Courier New"/>
              <a:cs typeface="Courier New"/>
              <a:sym typeface="Courier New"/>
            </a:endParaRPr>
          </a:p>
        </p:txBody>
      </p:sp>
      <p:sp>
        <p:nvSpPr>
          <p:cNvPr id="847" name="Google Shape;847;p6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48" name="Google Shape;848;p6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49" name="Google Shape;849;p6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50" name="Google Shape;850;p6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51" name="Google Shape;851;p6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52" name="Google Shape;852;p6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53" name="Google Shape;853;p6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54" name="Google Shape;854;p6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55" name="Google Shape;855;p69"/>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56" name="Google Shape;856;p6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57" name="Google Shape;857;p6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58" name="Google Shape;858;p69"/>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59" name="Google Shape;859;p69"/>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860" name="Google Shape;860;p6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861" name="Google Shape;861;p69"/>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862" name="Google Shape;862;p69"/>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63" name="Google Shape;863;p69"/>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64" name="Google Shape;864;p69"/>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865" name="Google Shape;865;p69"/>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866" name="Google Shape;866;p69"/>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67" name="Google Shape;867;p69"/>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868" name="Google Shape;868;p69"/>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869" name="Google Shape;869;p69"/>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70" name="Google Shape;870;p69"/>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871" name="Google Shape;871;p69"/>
          <p:cNvSpPr txBox="1"/>
          <p:nvPr/>
        </p:nvSpPr>
        <p:spPr>
          <a:xfrm>
            <a:off x="1640775" y="2706975"/>
            <a:ext cx="20359200" cy="1205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The CSS border properties allow you to specify the style, width, and color of an element's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The border-style property specifies what kind of border to display.</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The following values are allowed:</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dotted - Defines a dotted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dashed - Defines a dashed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solid - Defines a solid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double - Defines a double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groove - Defines a 3D grooved border. The effect depends on the border-color value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ridge - Defines a 3D ridged border. The effect depends on the border-color value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inset - Defines a 3D inset border. The effect depends on the border-color value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outset - Defines a 3D outset border. The effect depends on the border-color value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none - Defines no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hidden - Defines a hidden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The border-style property can have from one to four values (for the top border, right border, bottom border, and the left border).</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600">
              <a:solidFill>
                <a:srgbClr val="FFFC66"/>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75"/>
        <p:cNvGrpSpPr/>
        <p:nvPr/>
      </p:nvGrpSpPr>
      <p:grpSpPr>
        <a:xfrm>
          <a:off x="0" y="0"/>
          <a:ext cx="0" cy="0"/>
          <a:chOff x="0" y="0"/>
          <a:chExt cx="0" cy="0"/>
        </a:xfrm>
      </p:grpSpPr>
      <p:pic>
        <p:nvPicPr>
          <p:cNvPr id="876" name="Google Shape;876;p7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877" name="Google Shape;877;p7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878" name="Google Shape;878;p7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79" name="Google Shape;879;p7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80" name="Google Shape;880;p7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81" name="Google Shape;881;p7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82" name="Google Shape;882;p7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83" name="Google Shape;883;p70"/>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84" name="Google Shape;884;p7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85" name="Google Shape;885;p70"/>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86" name="Google Shape;886;p70"/>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87" name="Google Shape;887;p70"/>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88" name="Google Shape;888;p70"/>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889" name="Google Shape;889;p70"/>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90" name="Google Shape;890;p70"/>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891" name="Google Shape;891;p70"/>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892" name="Google Shape;892;p70"/>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893" name="Google Shape;893;p70"/>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94" name="Google Shape;894;p70"/>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95" name="Google Shape;895;p70"/>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896" name="Google Shape;896;p70"/>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897" name="Google Shape;897;p70"/>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898" name="Google Shape;898;p70"/>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899" name="Google Shape;899;p70"/>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900" name="Google Shape;900;p70"/>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01" name="Google Shape;901;p70"/>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902" name="Google Shape;902;p70"/>
          <p:cNvSpPr txBox="1"/>
          <p:nvPr/>
        </p:nvSpPr>
        <p:spPr>
          <a:xfrm>
            <a:off x="1640775" y="2706975"/>
            <a:ext cx="8659200" cy="1177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body{</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background:black;</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color:white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p.dotted {border-style: dotted;}</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p.dashed {border-style: dashed;}</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p.solid {border-style: solid;}</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p.double {border-style: double;}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p.groove {border-style: groove;}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p.ridge {border-style: ridge;}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p.inset {border-style: inset;}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p.outset {border-style: outset;}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p.none {border-style: none;}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p.hidden {border-style: hidden;}</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903" name="Google Shape;903;p70"/>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a:buNone/>
            </a:pPr>
            <a:r>
              <a:rPr lang="en-US" sz="6900">
                <a:solidFill>
                  <a:srgbClr val="0081CC"/>
                </a:solidFill>
                <a:latin typeface="Courier New"/>
                <a:ea typeface="Courier New"/>
                <a:cs typeface="Courier New"/>
                <a:sym typeface="Courier New"/>
              </a:rPr>
              <a:t>Example</a:t>
            </a:r>
            <a:endParaRPr sz="100">
              <a:solidFill>
                <a:srgbClr val="0081CC"/>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7"/>
        <p:cNvGrpSpPr/>
        <p:nvPr/>
      </p:nvGrpSpPr>
      <p:grpSpPr>
        <a:xfrm>
          <a:off x="0" y="0"/>
          <a:ext cx="0" cy="0"/>
          <a:chOff x="0" y="0"/>
          <a:chExt cx="0" cy="0"/>
        </a:xfrm>
      </p:grpSpPr>
      <p:pic>
        <p:nvPicPr>
          <p:cNvPr id="908" name="Google Shape;908;p71"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909" name="Google Shape;909;p7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910" name="Google Shape;910;p7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11" name="Google Shape;911;p7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12" name="Google Shape;912;p7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13" name="Google Shape;913;p7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14" name="Google Shape;914;p7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15" name="Google Shape;915;p7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16" name="Google Shape;916;p7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17" name="Google Shape;917;p71"/>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18" name="Google Shape;918;p71"/>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19" name="Google Shape;919;p71"/>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20" name="Google Shape;920;p71"/>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21" name="Google Shape;921;p71"/>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22" name="Google Shape;922;p71"/>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923" name="Google Shape;923;p71"/>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924" name="Google Shape;924;p71"/>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925" name="Google Shape;925;p71"/>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26" name="Google Shape;926;p71"/>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27" name="Google Shape;927;p71"/>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928" name="Google Shape;928;p71"/>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929" name="Google Shape;929;p71"/>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30" name="Google Shape;930;p71"/>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931" name="Google Shape;931;p71"/>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932" name="Google Shape;932;p71"/>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33" name="Google Shape;933;p71"/>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934" name="Google Shape;934;p71"/>
          <p:cNvSpPr txBox="1"/>
          <p:nvPr/>
        </p:nvSpPr>
        <p:spPr>
          <a:xfrm>
            <a:off x="1183575" y="3164175"/>
            <a:ext cx="12724500" cy="1006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&lt;h2&gt;The border-style Property&lt;/h2&gt;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&lt;p&gt;This property specifies what kind of border to display:&lt;/p&gt;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class="dotted"&gt;A dotted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class="dashed"&gt;A dashed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class="solid"&gt;A solid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class="double"&gt;A double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class="groove"&gt;A groove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class="ridge"&gt;A ridge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class="inset"&gt;An inset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class="outset"&gt;An outset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class="none"&gt;No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&lt;p class="hidden"&gt;A hidden border.&lt;/p&gt;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&lt;/body&gt;</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&lt;/html&gt;</a:t>
            </a:r>
            <a:endParaRPr sz="37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935" name="Google Shape;935;p71"/>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a:buNone/>
            </a:pPr>
            <a:r>
              <a:rPr lang="en-US" sz="6900">
                <a:solidFill>
                  <a:srgbClr val="0081CC"/>
                </a:solidFill>
                <a:latin typeface="Courier New"/>
                <a:ea typeface="Courier New"/>
                <a:cs typeface="Courier New"/>
                <a:sym typeface="Courier New"/>
              </a:rPr>
              <a:t>Example</a:t>
            </a:r>
            <a:endParaRPr sz="100">
              <a:solidFill>
                <a:srgbClr val="0081CC"/>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1"/>
        <p:cNvGrpSpPr/>
        <p:nvPr/>
      </p:nvGrpSpPr>
      <p:grpSpPr>
        <a:xfrm>
          <a:off x="0" y="0"/>
          <a:ext cx="0" cy="0"/>
          <a:chOff x="0" y="0"/>
          <a:chExt cx="0" cy="0"/>
        </a:xfrm>
      </p:grpSpPr>
      <p:pic>
        <p:nvPicPr>
          <p:cNvPr id="92" name="Google Shape;92;p19"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93" name="Google Shape;93;p19"/>
          <p:cNvSpPr txBox="1"/>
          <p:nvPr/>
        </p:nvSpPr>
        <p:spPr>
          <a:xfrm>
            <a:off x="5344768" y="505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Inline CSS</a:t>
            </a:r>
            <a:endParaRPr>
              <a:solidFill>
                <a:schemeClr val="lt1"/>
              </a:solidFill>
              <a:latin typeface="Courier New"/>
              <a:ea typeface="Courier New"/>
              <a:cs typeface="Courier New"/>
              <a:sym typeface="Courier New"/>
            </a:endParaRPr>
          </a:p>
        </p:txBody>
      </p:sp>
      <p:sp>
        <p:nvSpPr>
          <p:cNvPr id="94" name="Google Shape;94;p19"/>
          <p:cNvSpPr txBox="1"/>
          <p:nvPr/>
        </p:nvSpPr>
        <p:spPr>
          <a:xfrm>
            <a:off x="1619475" y="2312625"/>
            <a:ext cx="20193900" cy="1088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300">
                <a:solidFill>
                  <a:srgbClr val="0081CC"/>
                </a:solidFill>
                <a:latin typeface="Courier New"/>
                <a:ea typeface="Courier New"/>
                <a:cs typeface="Courier New"/>
                <a:sym typeface="Courier New"/>
              </a:rPr>
              <a:t>You can add inline CSS by using the ‘style’ attribute of the HTML element. This way is mostly used when we need to apply the style to one unique element.</a:t>
            </a:r>
            <a:endParaRPr sz="43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400">
                <a:solidFill>
                  <a:srgbClr val="FFFC66"/>
                </a:solidFill>
                <a:latin typeface="Courier New"/>
                <a:ea typeface="Courier New"/>
                <a:cs typeface="Courier New"/>
                <a:sym typeface="Courier New"/>
              </a:rPr>
              <a:t>EXAMPLE:</a:t>
            </a:r>
            <a:endParaRPr sz="34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8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&lt;!DOCTYPE html&gt;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&lt;title&gt;INLINE STYLE&lt;/title&gt;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&lt;body&gt;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&lt;h1 style="color: red; background: black;"&gt;This is Example of inline style&lt;/h1&gt;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&lt;p style="background: black; color: blue;"&gt;This is Example of inline style&lt;/p&gt;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&lt;/body&gt;</a:t>
            </a:r>
            <a:endParaRPr sz="38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39"/>
        <p:cNvGrpSpPr/>
        <p:nvPr/>
      </p:nvGrpSpPr>
      <p:grpSpPr>
        <a:xfrm>
          <a:off x="0" y="0"/>
          <a:ext cx="0" cy="0"/>
          <a:chOff x="0" y="0"/>
          <a:chExt cx="0" cy="0"/>
        </a:xfrm>
      </p:grpSpPr>
      <p:pic>
        <p:nvPicPr>
          <p:cNvPr id="940" name="Google Shape;940;p72"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941" name="Google Shape;941;p7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942" name="Google Shape;942;p7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43" name="Google Shape;943;p7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44" name="Google Shape;944;p7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45" name="Google Shape;945;p7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46" name="Google Shape;946;p7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47" name="Google Shape;947;p7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48" name="Google Shape;948;p7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49" name="Google Shape;949;p72"/>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50" name="Google Shape;950;p72"/>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51" name="Google Shape;951;p72"/>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52" name="Google Shape;952;p72"/>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53" name="Google Shape;953;p72"/>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54" name="Google Shape;954;p72"/>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955" name="Google Shape;955;p72"/>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956" name="Google Shape;956;p72"/>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957" name="Google Shape;957;p72"/>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58" name="Google Shape;958;p72"/>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59" name="Google Shape;959;p72"/>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960" name="Google Shape;960;p72"/>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961" name="Google Shape;961;p72"/>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62" name="Google Shape;962;p72"/>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963" name="Google Shape;963;p72"/>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964" name="Google Shape;964;p72"/>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65" name="Google Shape;965;p72"/>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966" name="Google Shape;966;p72"/>
          <p:cNvSpPr txBox="1"/>
          <p:nvPr/>
        </p:nvSpPr>
        <p:spPr>
          <a:xfrm>
            <a:off x="1640775" y="2706975"/>
            <a:ext cx="8659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p:txBody>
      </p:sp>
      <p:sp>
        <p:nvSpPr>
          <p:cNvPr id="967" name="Google Shape;967;p72"/>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900">
                <a:solidFill>
                  <a:srgbClr val="0081CC"/>
                </a:solidFill>
                <a:latin typeface="Courier New"/>
                <a:ea typeface="Courier New"/>
                <a:cs typeface="Courier New"/>
                <a:sym typeface="Courier New"/>
              </a:rPr>
              <a:t>Example</a:t>
            </a:r>
            <a:endParaRPr sz="100">
              <a:latin typeface="Courier New"/>
              <a:ea typeface="Courier New"/>
              <a:cs typeface="Courier New"/>
              <a:sym typeface="Courier New"/>
            </a:endParaRPr>
          </a:p>
        </p:txBody>
      </p:sp>
      <p:pic>
        <p:nvPicPr>
          <p:cNvPr id="968" name="Google Shape;968;p72"/>
          <p:cNvPicPr preferRelativeResize="0"/>
          <p:nvPr/>
        </p:nvPicPr>
        <p:blipFill>
          <a:blip r:embed="rId4">
            <a:alphaModFix/>
          </a:blip>
          <a:stretch>
            <a:fillRect/>
          </a:stretch>
        </p:blipFill>
        <p:spPr>
          <a:xfrm>
            <a:off x="2577975" y="2619325"/>
            <a:ext cx="18376100" cy="107259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2"/>
        <p:cNvGrpSpPr/>
        <p:nvPr/>
      </p:nvGrpSpPr>
      <p:grpSpPr>
        <a:xfrm>
          <a:off x="0" y="0"/>
          <a:ext cx="0" cy="0"/>
          <a:chOff x="0" y="0"/>
          <a:chExt cx="0" cy="0"/>
        </a:xfrm>
      </p:grpSpPr>
      <p:pic>
        <p:nvPicPr>
          <p:cNvPr id="973" name="Google Shape;973;p73"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974" name="Google Shape;974;p7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975" name="Google Shape;975;p7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76" name="Google Shape;976;p7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77" name="Google Shape;977;p7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78" name="Google Shape;978;p7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79" name="Google Shape;979;p7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80" name="Google Shape;980;p7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81" name="Google Shape;981;p7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82" name="Google Shape;982;p73"/>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83" name="Google Shape;983;p73"/>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84" name="Google Shape;984;p73"/>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85" name="Google Shape;985;p73"/>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986" name="Google Shape;986;p73"/>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87" name="Google Shape;987;p73"/>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988" name="Google Shape;988;p73"/>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989" name="Google Shape;989;p73"/>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990" name="Google Shape;990;p73"/>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91" name="Google Shape;991;p73"/>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92" name="Google Shape;992;p73"/>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993" name="Google Shape;993;p73"/>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994" name="Google Shape;994;p73"/>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95" name="Google Shape;995;p73"/>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996" name="Google Shape;996;p73"/>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a:ea typeface="Helvetica Neue"/>
              <a:cs typeface="Helvetica Neue"/>
              <a:sym typeface="Helvetica Neue"/>
            </a:endParaRPr>
          </a:p>
        </p:txBody>
      </p:sp>
      <p:sp>
        <p:nvSpPr>
          <p:cNvPr id="997" name="Google Shape;997;p73"/>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998" name="Google Shape;998;p73"/>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999" name="Google Shape;999;p73"/>
          <p:cNvSpPr txBox="1"/>
          <p:nvPr/>
        </p:nvSpPr>
        <p:spPr>
          <a:xfrm>
            <a:off x="355000" y="954375"/>
            <a:ext cx="18720000" cy="2290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The border-radius property defines the radius of the element's corners.</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Tip: This property allows you to add rounded corners to elements! </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This property can have from one to four values. Here are the rules:</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Four values - border-radius: 15px 50px 30px 5px; (first value applies to top-left corner, second value applies to top-right corner, third value applies to bottom-right corner, and fourth value applies to bottom-left corner)</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Three values - border-radius: 15px 50px 30px; (first value applies to top-left corner, second value applies to top-right and bottom-left corners, and third value applies to bottom-right corner)</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Two values - border-radius: 15px 50px; (first value applies to top-left and bottom-right corners, and the second value applies to top-right and bottom-left corners):</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0081CC"/>
                </a:solidFill>
                <a:latin typeface="Courier New"/>
                <a:ea typeface="Courier New"/>
                <a:cs typeface="Courier New"/>
                <a:sym typeface="Courier New"/>
              </a:rPr>
              <a:t>One value - border-radius: 15px; (the value applies to all four corners, which are rounded equally:</a:t>
            </a: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1000" name="Google Shape;1000;p73"/>
          <p:cNvSpPr txBox="1"/>
          <p:nvPr/>
        </p:nvSpPr>
        <p:spPr>
          <a:xfrm>
            <a:off x="8337025" y="-151475"/>
            <a:ext cx="11387700" cy="1139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2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04"/>
        <p:cNvGrpSpPr/>
        <p:nvPr/>
      </p:nvGrpSpPr>
      <p:grpSpPr>
        <a:xfrm>
          <a:off x="0" y="0"/>
          <a:ext cx="0" cy="0"/>
          <a:chOff x="0" y="0"/>
          <a:chExt cx="0" cy="0"/>
        </a:xfrm>
      </p:grpSpPr>
      <p:pic>
        <p:nvPicPr>
          <p:cNvPr id="1005" name="Google Shape;1005;p74"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006" name="Google Shape;1006;p7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007" name="Google Shape;1007;p7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08" name="Google Shape;1008;p7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09" name="Google Shape;1009;p7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10" name="Google Shape;1010;p7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11" name="Google Shape;1011;p7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12" name="Google Shape;1012;p7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13" name="Google Shape;1013;p7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14" name="Google Shape;1014;p7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15" name="Google Shape;1015;p74"/>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16" name="Google Shape;1016;p74"/>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17" name="Google Shape;1017;p74"/>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18" name="Google Shape;1018;p74"/>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19" name="Google Shape;1019;p74"/>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020" name="Google Shape;1020;p74"/>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021" name="Google Shape;1021;p74"/>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022" name="Google Shape;1022;p74"/>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23" name="Google Shape;1023;p74"/>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24" name="Google Shape;1024;p74"/>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025" name="Google Shape;1025;p74"/>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1026" name="Google Shape;1026;p74"/>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27" name="Google Shape;1027;p74"/>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028" name="Google Shape;1028;p74"/>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029" name="Google Shape;1029;p74"/>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30" name="Google Shape;1030;p74"/>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031" name="Google Shape;1031;p74"/>
          <p:cNvSpPr txBox="1"/>
          <p:nvPr/>
        </p:nvSpPr>
        <p:spPr>
          <a:xfrm>
            <a:off x="736000" y="2706975"/>
            <a:ext cx="8519100" cy="212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&lt;style&gt;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#example1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border: 2px solid red;</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padding: 10px;</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border-radius: 25px;</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#example2 {</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border: 2px solid red;</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padding: 10px;</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border-radius: 50px 20px;</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1032" name="Google Shape;1032;p74"/>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33" name="Google Shape;1033;p74"/>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37"/>
        <p:cNvGrpSpPr/>
        <p:nvPr/>
      </p:nvGrpSpPr>
      <p:grpSpPr>
        <a:xfrm>
          <a:off x="0" y="0"/>
          <a:ext cx="0" cy="0"/>
          <a:chOff x="0" y="0"/>
          <a:chExt cx="0" cy="0"/>
        </a:xfrm>
      </p:grpSpPr>
      <p:pic>
        <p:nvPicPr>
          <p:cNvPr id="1038" name="Google Shape;1038;p75"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039" name="Google Shape;1039;p7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040" name="Google Shape;1040;p7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41" name="Google Shape;1041;p7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42" name="Google Shape;1042;p7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43" name="Google Shape;1043;p7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44" name="Google Shape;1044;p7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45" name="Google Shape;1045;p7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46" name="Google Shape;1046;p7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47" name="Google Shape;1047;p7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48" name="Google Shape;1048;p75"/>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49" name="Google Shape;1049;p7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50" name="Google Shape;1050;p75"/>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51" name="Google Shape;1051;p75"/>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52" name="Google Shape;1052;p75"/>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053" name="Google Shape;1053;p75"/>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054" name="Google Shape;1054;p75"/>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055" name="Google Shape;1055;p75"/>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56" name="Google Shape;1056;p75"/>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57" name="Google Shape;1057;p75"/>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058" name="Google Shape;1058;p75"/>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1059" name="Google Shape;1059;p75"/>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60" name="Google Shape;1060;p75"/>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061" name="Google Shape;1061;p75"/>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062" name="Google Shape;1062;p75"/>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63" name="Google Shape;1063;p75"/>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064" name="Google Shape;1064;p75"/>
          <p:cNvSpPr txBox="1"/>
          <p:nvPr/>
        </p:nvSpPr>
        <p:spPr>
          <a:xfrm>
            <a:off x="736000" y="2706975"/>
            <a:ext cx="15388200" cy="201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&lt;h2&gt;border-radius: 25px:&lt;/h2&gt;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 id="example1"&gt;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&lt;p&gt;The border-radius property defines the radius of the element's corners.&lt;/p&gt;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&lt;h2&gt;border-radius: 50px 20px:&lt;/h2&gt;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 id="example2"&gt;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&lt;p&gt;If two values are set; the first one is for the top-left and bottom-right corner, the second one for the top-right and bottom-left corner.&lt;/p&gt;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1065" name="Google Shape;1065;p75"/>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66" name="Google Shape;1066;p75"/>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0"/>
        <p:cNvGrpSpPr/>
        <p:nvPr/>
      </p:nvGrpSpPr>
      <p:grpSpPr>
        <a:xfrm>
          <a:off x="0" y="0"/>
          <a:ext cx="0" cy="0"/>
          <a:chOff x="0" y="0"/>
          <a:chExt cx="0" cy="0"/>
        </a:xfrm>
      </p:grpSpPr>
      <p:pic>
        <p:nvPicPr>
          <p:cNvPr id="1071" name="Google Shape;1071;p76"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072" name="Google Shape;1072;p7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073" name="Google Shape;1073;p7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74" name="Google Shape;1074;p7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75" name="Google Shape;1075;p7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76" name="Google Shape;1076;p7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77" name="Google Shape;1077;p7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78" name="Google Shape;1078;p7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79" name="Google Shape;1079;p7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80" name="Google Shape;1080;p7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81" name="Google Shape;1081;p76"/>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82" name="Google Shape;1082;p7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83" name="Google Shape;1083;p76"/>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084" name="Google Shape;1084;p76"/>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85" name="Google Shape;1085;p76"/>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086" name="Google Shape;1086;p76"/>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087" name="Google Shape;1087;p76"/>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088" name="Google Shape;1088;p76"/>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89" name="Google Shape;1089;p76"/>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90" name="Google Shape;1090;p76"/>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091" name="Google Shape;1091;p76"/>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1092" name="Google Shape;1092;p76"/>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93" name="Google Shape;1093;p76"/>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094" name="Google Shape;1094;p76"/>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095" name="Google Shape;1095;p76"/>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96" name="Google Shape;1096;p76"/>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097" name="Google Shape;1097;p76"/>
          <p:cNvSpPr txBox="1"/>
          <p:nvPr/>
        </p:nvSpPr>
        <p:spPr>
          <a:xfrm>
            <a:off x="736000" y="2706975"/>
            <a:ext cx="85191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p:txBody>
      </p:sp>
      <p:sp>
        <p:nvSpPr>
          <p:cNvPr id="1098" name="Google Shape;1098;p76"/>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99" name="Google Shape;1099;p76"/>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100" name="Google Shape;1100;p76"/>
          <p:cNvPicPr preferRelativeResize="0"/>
          <p:nvPr/>
        </p:nvPicPr>
        <p:blipFill>
          <a:blip r:embed="rId4">
            <a:alphaModFix/>
          </a:blip>
          <a:stretch>
            <a:fillRect/>
          </a:stretch>
        </p:blipFill>
        <p:spPr>
          <a:xfrm>
            <a:off x="2379650" y="2522875"/>
            <a:ext cx="18276976" cy="11193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4"/>
        <p:cNvGrpSpPr/>
        <p:nvPr/>
      </p:nvGrpSpPr>
      <p:grpSpPr>
        <a:xfrm>
          <a:off x="0" y="0"/>
          <a:ext cx="0" cy="0"/>
          <a:chOff x="0" y="0"/>
          <a:chExt cx="0" cy="0"/>
        </a:xfrm>
      </p:grpSpPr>
      <p:pic>
        <p:nvPicPr>
          <p:cNvPr id="1105" name="Google Shape;1105;p77"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106" name="Google Shape;1106;p7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107" name="Google Shape;1107;p7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08" name="Google Shape;1108;p7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09" name="Google Shape;1109;p7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10" name="Google Shape;1110;p7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11" name="Google Shape;1111;p7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12" name="Google Shape;1112;p7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13" name="Google Shape;1113;p7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14" name="Google Shape;1114;p7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15" name="Google Shape;1115;p77"/>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16" name="Google Shape;1116;p7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17" name="Google Shape;1117;p77"/>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18" name="Google Shape;1118;p77"/>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19" name="Google Shape;1119;p77"/>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120" name="Google Shape;1120;p77"/>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121" name="Google Shape;1121;p77"/>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122" name="Google Shape;1122;p77"/>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23" name="Google Shape;1123;p77"/>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24" name="Google Shape;1124;p77"/>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125" name="Google Shape;1125;p77"/>
          <p:cNvSpPr txBox="1"/>
          <p:nvPr/>
        </p:nvSpPr>
        <p:spPr>
          <a:xfrm>
            <a:off x="689475" y="4741850"/>
            <a:ext cx="22261800" cy="942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body {</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background-color: lightblue;</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&lt;h1&gt;Hello World!&lt;/h1&gt;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&lt;p&gt;This page has a light blue background color!&lt;/p&gt;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900">
              <a:solidFill>
                <a:srgbClr val="0081CC"/>
              </a:solidFill>
              <a:latin typeface="Courier New"/>
              <a:ea typeface="Courier New"/>
              <a:cs typeface="Courier New"/>
              <a:sym typeface="Courier New"/>
            </a:endParaRPr>
          </a:p>
        </p:txBody>
      </p:sp>
      <p:sp>
        <p:nvSpPr>
          <p:cNvPr id="1126" name="Google Shape;1126;p77"/>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27" name="Google Shape;1127;p77"/>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128" name="Google Shape;1128;p77"/>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129" name="Google Shape;1129;p77"/>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30" name="Google Shape;1130;p77"/>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131" name="Google Shape;1131;p77"/>
          <p:cNvSpPr txBox="1"/>
          <p:nvPr/>
        </p:nvSpPr>
        <p:spPr>
          <a:xfrm>
            <a:off x="736000" y="2706975"/>
            <a:ext cx="212517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300">
                <a:solidFill>
                  <a:srgbClr val="0081CC"/>
                </a:solidFill>
                <a:latin typeface="Courier New"/>
                <a:ea typeface="Courier New"/>
                <a:cs typeface="Courier New"/>
                <a:sym typeface="Courier New"/>
              </a:rPr>
              <a:t>The CSS background properties are used to add background effects for elements.</a:t>
            </a:r>
            <a:endParaRPr sz="5300">
              <a:solidFill>
                <a:srgbClr val="0081CC"/>
              </a:solidFill>
              <a:latin typeface="Courier New"/>
              <a:ea typeface="Courier New"/>
              <a:cs typeface="Courier New"/>
              <a:sym typeface="Courier New"/>
            </a:endParaRPr>
          </a:p>
        </p:txBody>
      </p:sp>
      <p:sp>
        <p:nvSpPr>
          <p:cNvPr id="1132" name="Google Shape;1132;p77"/>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a:t>
            </a:r>
            <a:endParaRPr sz="100">
              <a:solidFill>
                <a:schemeClr val="lt1"/>
              </a:solidFill>
              <a:latin typeface="Courier New"/>
              <a:ea typeface="Courier New"/>
              <a:cs typeface="Courier New"/>
              <a:sym typeface="Courier New"/>
            </a:endParaRPr>
          </a:p>
        </p:txBody>
      </p:sp>
      <p:sp>
        <p:nvSpPr>
          <p:cNvPr id="1133" name="Google Shape;1133;p77"/>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37"/>
        <p:cNvGrpSpPr/>
        <p:nvPr/>
      </p:nvGrpSpPr>
      <p:grpSpPr>
        <a:xfrm>
          <a:off x="0" y="0"/>
          <a:ext cx="0" cy="0"/>
          <a:chOff x="0" y="0"/>
          <a:chExt cx="0" cy="0"/>
        </a:xfrm>
      </p:grpSpPr>
      <p:pic>
        <p:nvPicPr>
          <p:cNvPr id="1138" name="Google Shape;1138;p78"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139" name="Google Shape;1139;p7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140" name="Google Shape;1140;p7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41" name="Google Shape;1141;p7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42" name="Google Shape;1142;p7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43" name="Google Shape;1143;p7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44" name="Google Shape;1144;p7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45" name="Google Shape;1145;p7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46" name="Google Shape;1146;p7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47" name="Google Shape;1147;p7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48" name="Google Shape;1148;p78"/>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49" name="Google Shape;1149;p7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50" name="Google Shape;1150;p7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51" name="Google Shape;1151;p78"/>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52" name="Google Shape;1152;p78"/>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153" name="Google Shape;1153;p7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154" name="Google Shape;1154;p78"/>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155" name="Google Shape;1155;p78"/>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56" name="Google Shape;1156;p78"/>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57" name="Google Shape;1157;p78"/>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158" name="Google Shape;1158;p78"/>
          <p:cNvSpPr txBox="1"/>
          <p:nvPr/>
        </p:nvSpPr>
        <p:spPr>
          <a:xfrm>
            <a:off x="689475" y="4741850"/>
            <a:ext cx="22261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1159" name="Google Shape;1159;p78"/>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60" name="Google Shape;1160;p78"/>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161" name="Google Shape;1161;p78"/>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162" name="Google Shape;1162;p78"/>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63" name="Google Shape;1163;p78"/>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164" name="Google Shape;1164;p78"/>
          <p:cNvSpPr txBox="1"/>
          <p:nvPr/>
        </p:nvSpPr>
        <p:spPr>
          <a:xfrm>
            <a:off x="689475" y="1425938"/>
            <a:ext cx="21251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endParaRPr sz="5300">
              <a:solidFill>
                <a:srgbClr val="0081CC"/>
              </a:solidFill>
              <a:latin typeface="Courier New"/>
              <a:ea typeface="Courier New"/>
              <a:cs typeface="Courier New"/>
              <a:sym typeface="Courier New"/>
            </a:endParaRPr>
          </a:p>
        </p:txBody>
      </p:sp>
      <p:sp>
        <p:nvSpPr>
          <p:cNvPr id="1165" name="Google Shape;1165;p78"/>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a:t>
            </a:r>
            <a:endParaRPr sz="100">
              <a:solidFill>
                <a:schemeClr val="lt1"/>
              </a:solidFill>
              <a:latin typeface="Courier New"/>
              <a:ea typeface="Courier New"/>
              <a:cs typeface="Courier New"/>
              <a:sym typeface="Courier New"/>
            </a:endParaRPr>
          </a:p>
        </p:txBody>
      </p:sp>
      <p:sp>
        <p:nvSpPr>
          <p:cNvPr id="1166" name="Google Shape;1166;p78"/>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167" name="Google Shape;1167;p78"/>
          <p:cNvPicPr preferRelativeResize="0"/>
          <p:nvPr/>
        </p:nvPicPr>
        <p:blipFill>
          <a:blip r:embed="rId4">
            <a:alphaModFix/>
          </a:blip>
          <a:stretch>
            <a:fillRect/>
          </a:stretch>
        </p:blipFill>
        <p:spPr>
          <a:xfrm>
            <a:off x="4347075" y="2906525"/>
            <a:ext cx="14675375" cy="10522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1"/>
        <p:cNvGrpSpPr/>
        <p:nvPr/>
      </p:nvGrpSpPr>
      <p:grpSpPr>
        <a:xfrm>
          <a:off x="0" y="0"/>
          <a:ext cx="0" cy="0"/>
          <a:chOff x="0" y="0"/>
          <a:chExt cx="0" cy="0"/>
        </a:xfrm>
      </p:grpSpPr>
      <p:pic>
        <p:nvPicPr>
          <p:cNvPr id="1172" name="Google Shape;1172;p79"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173" name="Google Shape;1173;p7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174" name="Google Shape;1174;p7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75" name="Google Shape;1175;p7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76" name="Google Shape;1176;p7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77" name="Google Shape;1177;p7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78" name="Google Shape;1178;p7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79" name="Google Shape;1179;p7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80" name="Google Shape;1180;p7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81" name="Google Shape;1181;p7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82" name="Google Shape;1182;p79"/>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83" name="Google Shape;1183;p7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84" name="Google Shape;1184;p7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185" name="Google Shape;1185;p79"/>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86" name="Google Shape;1186;p79"/>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a:ea typeface="Helvetica Neue"/>
              <a:cs typeface="Helvetica Neue"/>
              <a:sym typeface="Helvetica Neue"/>
            </a:endParaRPr>
          </a:p>
        </p:txBody>
      </p:sp>
      <p:sp>
        <p:nvSpPr>
          <p:cNvPr id="1187" name="Google Shape;1187;p7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a:ea typeface="Helvetica Neue"/>
              <a:cs typeface="Helvetica Neue"/>
              <a:sym typeface="Helvetica Neue"/>
            </a:endParaRPr>
          </a:p>
        </p:txBody>
      </p:sp>
      <p:sp>
        <p:nvSpPr>
          <p:cNvPr id="1188" name="Google Shape;1188;p79"/>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a:ea typeface="Helvetica Neue"/>
              <a:cs typeface="Helvetica Neue"/>
              <a:sym typeface="Helvetica Neue"/>
            </a:endParaRPr>
          </a:p>
        </p:txBody>
      </p:sp>
      <p:sp>
        <p:nvSpPr>
          <p:cNvPr id="1189" name="Google Shape;1189;p79"/>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90" name="Google Shape;1190;p79"/>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sz="5300">
              <a:solidFill>
                <a:srgbClr val="0081CC"/>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91" name="Google Shape;1191;p79"/>
          <p:cNvSpPr txBox="1"/>
          <p:nvPr/>
        </p:nvSpPr>
        <p:spPr>
          <a:xfrm>
            <a:off x="793225" y="2908450"/>
            <a:ext cx="19503600" cy="794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The background-image property sets one or more background images for an element.</a:t>
            </a: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By default, a background-image is placed at the top-left corner of an element, and repeated both vertically and horizontally.</a:t>
            </a: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0081CC"/>
                </a:solidFill>
                <a:latin typeface="Courier New"/>
                <a:ea typeface="Courier New"/>
                <a:cs typeface="Courier New"/>
                <a:sym typeface="Courier New"/>
              </a:rPr>
              <a:t> The background of an element is the total size of the element, including padding and border (but not the margin).</a:t>
            </a: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200">
              <a:solidFill>
                <a:srgbClr val="0081CC"/>
              </a:solidFill>
              <a:latin typeface="Helvetica Neue"/>
              <a:ea typeface="Helvetica Neue"/>
              <a:cs typeface="Helvetica Neue"/>
              <a:sym typeface="Helvetica Neue"/>
            </a:endParaRPr>
          </a:p>
        </p:txBody>
      </p:sp>
      <p:sp>
        <p:nvSpPr>
          <p:cNvPr id="1192" name="Google Shape;1192;p79"/>
          <p:cNvSpPr txBox="1"/>
          <p:nvPr/>
        </p:nvSpPr>
        <p:spPr>
          <a:xfrm>
            <a:off x="689475" y="4741850"/>
            <a:ext cx="22261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3900">
              <a:solidFill>
                <a:srgbClr val="0081CC"/>
              </a:solidFill>
              <a:latin typeface="Helvetica Neue"/>
              <a:ea typeface="Helvetica Neue"/>
              <a:cs typeface="Helvetica Neue"/>
              <a:sym typeface="Helvetica Neue"/>
            </a:endParaRPr>
          </a:p>
        </p:txBody>
      </p:sp>
      <p:sp>
        <p:nvSpPr>
          <p:cNvPr id="1193" name="Google Shape;1193;p79"/>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94" name="Google Shape;1194;p79"/>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a:ea typeface="Helvetica Neue"/>
              <a:cs typeface="Helvetica Neue"/>
              <a:sym typeface="Helvetica Neue"/>
            </a:endParaRPr>
          </a:p>
        </p:txBody>
      </p:sp>
      <p:sp>
        <p:nvSpPr>
          <p:cNvPr id="1195" name="Google Shape;1195;p79"/>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a:ea typeface="Helvetica Neue"/>
              <a:cs typeface="Helvetica Neue"/>
              <a:sym typeface="Helvetica Neue"/>
            </a:endParaRPr>
          </a:p>
        </p:txBody>
      </p:sp>
      <p:sp>
        <p:nvSpPr>
          <p:cNvPr id="1196" name="Google Shape;1196;p79"/>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97" name="Google Shape;1197;p79"/>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a:ea typeface="Helvetica Neue"/>
              <a:cs typeface="Helvetica Neue"/>
              <a:sym typeface="Helvetica Neue"/>
            </a:endParaRPr>
          </a:p>
        </p:txBody>
      </p:sp>
      <p:sp>
        <p:nvSpPr>
          <p:cNvPr id="1198" name="Google Shape;1198;p79"/>
          <p:cNvSpPr txBox="1"/>
          <p:nvPr/>
        </p:nvSpPr>
        <p:spPr>
          <a:xfrm>
            <a:off x="689475" y="1425938"/>
            <a:ext cx="21251700" cy="1000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5300">
              <a:solidFill>
                <a:srgbClr val="FFFC66"/>
              </a:solidFill>
            </a:endParaRPr>
          </a:p>
        </p:txBody>
      </p:sp>
      <p:sp>
        <p:nvSpPr>
          <p:cNvPr id="1199" name="Google Shape;1199;p79"/>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00" name="Google Shape;1200;p79"/>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4"/>
        <p:cNvGrpSpPr/>
        <p:nvPr/>
      </p:nvGrpSpPr>
      <p:grpSpPr>
        <a:xfrm>
          <a:off x="0" y="0"/>
          <a:ext cx="0" cy="0"/>
          <a:chOff x="0" y="0"/>
          <a:chExt cx="0" cy="0"/>
        </a:xfrm>
      </p:grpSpPr>
      <p:pic>
        <p:nvPicPr>
          <p:cNvPr id="1205" name="Google Shape;1205;p80" descr="PrepBytes_Logo.png"/>
          <p:cNvPicPr preferRelativeResize="0"/>
          <p:nvPr/>
        </p:nvPicPr>
        <p:blipFill rotWithShape="1">
          <a:blip r:embed="rId3">
            <a:alphaModFix/>
          </a:blip>
          <a:srcRect/>
          <a:stretch/>
        </p:blipFill>
        <p:spPr>
          <a:xfrm>
            <a:off x="19075041" y="1371244"/>
            <a:ext cx="4409519" cy="1151628"/>
          </a:xfrm>
          <a:prstGeom prst="rect">
            <a:avLst/>
          </a:prstGeom>
          <a:noFill/>
          <a:ln>
            <a:noFill/>
          </a:ln>
          <a:effectLst>
            <a:reflection stA="50000" endPos="40000" fadeDir="5400012" sy="-100000" algn="bl" rotWithShape="0"/>
          </a:effectLst>
        </p:spPr>
      </p:pic>
      <p:sp>
        <p:nvSpPr>
          <p:cNvPr id="1206" name="Google Shape;1206;p8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07" name="Google Shape;1207;p8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08" name="Google Shape;1208;p80"/>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09" name="Google Shape;1209;p80"/>
          <p:cNvSpPr txBox="1"/>
          <p:nvPr/>
        </p:nvSpPr>
        <p:spPr>
          <a:xfrm>
            <a:off x="2016075" y="2875400"/>
            <a:ext cx="19103400" cy="923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&lt;!DOCTYPE html&gt;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&lt;html&gt;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&lt;head&gt;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&lt;style&gt; </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body {</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  background-image: url("img_tree.gif");</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  background-color: #cccccc;</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&lt;/style&gt;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&lt;/head&gt;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&lt;body&gt;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&lt;/body&gt;</a:t>
            </a:r>
            <a:endParaRPr sz="4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4200">
                <a:solidFill>
                  <a:srgbClr val="FFFC66"/>
                </a:solidFill>
                <a:latin typeface="Courier New"/>
                <a:ea typeface="Courier New"/>
                <a:cs typeface="Courier New"/>
                <a:sym typeface="Courier New"/>
              </a:rPr>
              <a:t>&lt;/html&gt;</a:t>
            </a:r>
            <a:endParaRPr>
              <a:solidFill>
                <a:srgbClr val="FFFC66"/>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3"/>
        <p:cNvGrpSpPr/>
        <p:nvPr/>
      </p:nvGrpSpPr>
      <p:grpSpPr>
        <a:xfrm>
          <a:off x="0" y="0"/>
          <a:ext cx="0" cy="0"/>
          <a:chOff x="0" y="0"/>
          <a:chExt cx="0" cy="0"/>
        </a:xfrm>
      </p:grpSpPr>
      <p:pic>
        <p:nvPicPr>
          <p:cNvPr id="1214" name="Google Shape;1214;p8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15" name="Google Shape;1215;p8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16" name="Google Shape;1216;p8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17" name="Google Shape;1217;p81"/>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18" name="Google Shape;1218;p81"/>
          <p:cNvSpPr txBox="1"/>
          <p:nvPr/>
        </p:nvSpPr>
        <p:spPr>
          <a:xfrm>
            <a:off x="2016075" y="2875400"/>
            <a:ext cx="191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pic>
        <p:nvPicPr>
          <p:cNvPr id="1219" name="Google Shape;1219;p81"/>
          <p:cNvPicPr preferRelativeResize="0"/>
          <p:nvPr/>
        </p:nvPicPr>
        <p:blipFill>
          <a:blip r:embed="rId4">
            <a:alphaModFix/>
          </a:blip>
          <a:stretch>
            <a:fillRect/>
          </a:stretch>
        </p:blipFill>
        <p:spPr>
          <a:xfrm>
            <a:off x="5222000" y="2589800"/>
            <a:ext cx="14502726" cy="10597401"/>
          </a:xfrm>
          <a:prstGeom prst="rect">
            <a:avLst/>
          </a:prstGeom>
          <a:noFill/>
          <a:ln>
            <a:noFill/>
          </a:ln>
        </p:spPr>
      </p:pic>
      <p:sp>
        <p:nvSpPr>
          <p:cNvPr id="1220" name="Google Shape;1220;p81"/>
          <p:cNvSpPr txBox="1"/>
          <p:nvPr/>
        </p:nvSpPr>
        <p:spPr>
          <a:xfrm>
            <a:off x="661000" y="1255925"/>
            <a:ext cx="11270100" cy="939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900">
                <a:solidFill>
                  <a:srgbClr val="0081CC"/>
                </a:solidFill>
                <a:latin typeface="Courier New"/>
                <a:ea typeface="Courier New"/>
                <a:cs typeface="Courier New"/>
                <a:sym typeface="Courier New"/>
              </a:rPr>
              <a:t>	Output:</a:t>
            </a:r>
            <a:endParaRPr sz="100">
              <a:solidFill>
                <a:srgbClr val="0081CC"/>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
        <p:cNvGrpSpPr/>
        <p:nvPr/>
      </p:nvGrpSpPr>
      <p:grpSpPr>
        <a:xfrm>
          <a:off x="0" y="0"/>
          <a:ext cx="0" cy="0"/>
          <a:chOff x="0" y="0"/>
          <a:chExt cx="0" cy="0"/>
        </a:xfrm>
      </p:grpSpPr>
      <p:pic>
        <p:nvPicPr>
          <p:cNvPr id="99" name="Google Shape;99;p20"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00" name="Google Shape;100;p20"/>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Inline CSS</a:t>
            </a:r>
            <a:endParaRPr>
              <a:solidFill>
                <a:schemeClr val="lt1"/>
              </a:solidFill>
              <a:latin typeface="Courier New"/>
              <a:ea typeface="Courier New"/>
              <a:cs typeface="Courier New"/>
              <a:sym typeface="Courier New"/>
            </a:endParaRPr>
          </a:p>
        </p:txBody>
      </p:sp>
      <p:sp>
        <p:nvSpPr>
          <p:cNvPr id="101" name="Google Shape;101;p20"/>
          <p:cNvSpPr txBox="1"/>
          <p:nvPr/>
        </p:nvSpPr>
        <p:spPr>
          <a:xfrm>
            <a:off x="1619475" y="2465025"/>
            <a:ext cx="20193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700">
                <a:solidFill>
                  <a:srgbClr val="0081CC"/>
                </a:solidFill>
                <a:latin typeface="Courier New"/>
                <a:ea typeface="Courier New"/>
                <a:cs typeface="Courier New"/>
                <a:sym typeface="Courier New"/>
              </a:rPr>
              <a:t>Output:</a:t>
            </a:r>
            <a:endParaRPr sz="57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4400">
              <a:solidFill>
                <a:srgbClr val="0081CC"/>
              </a:solidFill>
            </a:endParaRPr>
          </a:p>
          <a:p>
            <a:pPr marL="0" lvl="0" indent="0" algn="l" rtl="0">
              <a:spcBef>
                <a:spcPts val="0"/>
              </a:spcBef>
              <a:spcAft>
                <a:spcPts val="0"/>
              </a:spcAft>
              <a:buNone/>
            </a:pPr>
            <a:endParaRPr sz="4100">
              <a:solidFill>
                <a:srgbClr val="0081CC"/>
              </a:solidFill>
            </a:endParaRPr>
          </a:p>
        </p:txBody>
      </p:sp>
      <p:pic>
        <p:nvPicPr>
          <p:cNvPr id="102" name="Google Shape;102;p20"/>
          <p:cNvPicPr preferRelativeResize="0"/>
          <p:nvPr/>
        </p:nvPicPr>
        <p:blipFill>
          <a:blip r:embed="rId4">
            <a:alphaModFix/>
          </a:blip>
          <a:stretch>
            <a:fillRect/>
          </a:stretch>
        </p:blipFill>
        <p:spPr>
          <a:xfrm>
            <a:off x="2710150" y="3866925"/>
            <a:ext cx="19565949" cy="9452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4"/>
        <p:cNvGrpSpPr/>
        <p:nvPr/>
      </p:nvGrpSpPr>
      <p:grpSpPr>
        <a:xfrm>
          <a:off x="0" y="0"/>
          <a:ext cx="0" cy="0"/>
          <a:chOff x="0" y="0"/>
          <a:chExt cx="0" cy="0"/>
        </a:xfrm>
      </p:grpSpPr>
      <p:pic>
        <p:nvPicPr>
          <p:cNvPr id="1225" name="Google Shape;1225;p82"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26" name="Google Shape;1226;p8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27" name="Google Shape;1227;p8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28" name="Google Shape;1228;p82"/>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29" name="Google Shape;1229;p82"/>
          <p:cNvSpPr txBox="1"/>
          <p:nvPr/>
        </p:nvSpPr>
        <p:spPr>
          <a:xfrm>
            <a:off x="2016075" y="2037200"/>
            <a:ext cx="19103400" cy="1373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The background-size property specifies the size of the background images.</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There are four different syntaxes you can use with this property: the keyword syntax ("auto", "cover" and "contain"), the one-value syntax (sets the width of the image (height becomes "auto"), the two-value syntax (first value: width of the image, second value: height), and the multiple background syntax (separated with comma).</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background-size: auto|length|cover|contain|initial|inherit;</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auto 	Default value. The background image is displayed in its original size</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cover       	Resize the background image to cover the entire container, even if it has                                                              to stretch the image or cut a little bit off one of the edges</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en-US" sz="3700">
                <a:solidFill>
                  <a:schemeClr val="accent1"/>
                </a:solidFill>
                <a:latin typeface="Courier New"/>
                <a:ea typeface="Courier New"/>
                <a:cs typeface="Courier New"/>
                <a:sym typeface="Courier New"/>
              </a:rPr>
              <a:t>contain     Resize the background image to make sure the image is fully visible</a:t>
            </a:r>
            <a:endParaRPr sz="37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5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5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500">
              <a:solidFill>
                <a:schemeClr val="accent1"/>
              </a:solidFill>
              <a:latin typeface="Courier New"/>
              <a:ea typeface="Courier New"/>
              <a:cs typeface="Courier New"/>
              <a:sym typeface="Courier New"/>
            </a:endParaRPr>
          </a:p>
          <a:p>
            <a:pPr marL="0" lvl="0" indent="0" algn="l" rtl="0">
              <a:spcBef>
                <a:spcPts val="0"/>
              </a:spcBef>
              <a:spcAft>
                <a:spcPts val="0"/>
              </a:spcAft>
              <a:buNone/>
            </a:pPr>
            <a:endParaRPr sz="3500">
              <a:solidFill>
                <a:schemeClr val="accent1"/>
              </a:solidFill>
              <a:latin typeface="Courier New"/>
              <a:ea typeface="Courier New"/>
              <a:cs typeface="Courier New"/>
              <a:sym typeface="Courier New"/>
            </a:endParaRPr>
          </a:p>
        </p:txBody>
      </p:sp>
      <p:sp>
        <p:nvSpPr>
          <p:cNvPr id="1230" name="Google Shape;1230;p8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4"/>
        <p:cNvGrpSpPr/>
        <p:nvPr/>
      </p:nvGrpSpPr>
      <p:grpSpPr>
        <a:xfrm>
          <a:off x="0" y="0"/>
          <a:ext cx="0" cy="0"/>
          <a:chOff x="0" y="0"/>
          <a:chExt cx="0" cy="0"/>
        </a:xfrm>
      </p:grpSpPr>
      <p:pic>
        <p:nvPicPr>
          <p:cNvPr id="1235" name="Google Shape;1235;p83"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36" name="Google Shape;1236;p8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37" name="Google Shape;1237;p8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38" name="Google Shape;1238;p83"/>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39" name="Google Shape;1239;p83"/>
          <p:cNvSpPr txBox="1"/>
          <p:nvPr/>
        </p:nvSpPr>
        <p:spPr>
          <a:xfrm>
            <a:off x="2016075" y="28754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p:txBody>
      </p:sp>
      <p:sp>
        <p:nvSpPr>
          <p:cNvPr id="1240" name="Google Shape;1240;p8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241" name="Google Shape;1241;p83"/>
          <p:cNvSpPr txBox="1"/>
          <p:nvPr/>
        </p:nvSpPr>
        <p:spPr>
          <a:xfrm>
            <a:off x="856550" y="2676175"/>
            <a:ext cx="10347600" cy="1089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#example1 {</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border: 2px solid black;</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padding: 25px;</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 url(mountain.jpg);</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background-repeat: no-repeat;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background-size: auto;</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#example2 {</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border: 2px solid black;</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padding: 25px;</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 url(mountain.jpg);</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background-repeat: no-repeat;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  background-size: 300px 100px;</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7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100">
              <a:solidFill>
                <a:srgbClr val="FFFC66"/>
              </a:solidFill>
              <a:latin typeface="Courier New"/>
              <a:ea typeface="Courier New"/>
              <a:cs typeface="Courier New"/>
              <a:sym typeface="Courier New"/>
            </a:endParaRPr>
          </a:p>
        </p:txBody>
      </p:sp>
      <p:sp>
        <p:nvSpPr>
          <p:cNvPr id="1242" name="Google Shape;1242;p83"/>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6"/>
        <p:cNvGrpSpPr/>
        <p:nvPr/>
      </p:nvGrpSpPr>
      <p:grpSpPr>
        <a:xfrm>
          <a:off x="0" y="0"/>
          <a:ext cx="0" cy="0"/>
          <a:chOff x="0" y="0"/>
          <a:chExt cx="0" cy="0"/>
        </a:xfrm>
      </p:grpSpPr>
      <p:pic>
        <p:nvPicPr>
          <p:cNvPr id="1247" name="Google Shape;1247;p84"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48" name="Google Shape;1248;p8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49" name="Google Shape;1249;p8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50" name="Google Shape;1250;p84"/>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51" name="Google Shape;1251;p84"/>
          <p:cNvSpPr txBox="1"/>
          <p:nvPr/>
        </p:nvSpPr>
        <p:spPr>
          <a:xfrm>
            <a:off x="1025475" y="2723000"/>
            <a:ext cx="19103400" cy="997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a:t>
            </a: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&lt;h2&gt;background-size: auto (default):&lt;/h2&gt;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&lt;div id="example1"&gt;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&lt;h2&gt;Hello World&lt;/h2&gt;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&lt;p&gt;The background image is displayed in its original size.&lt;/p&gt;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h2&gt;background-size: 300px 100px:&lt;/h2&gt;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 id="example2"&gt;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&lt;h2&gt;Hello World&lt;/h2&gt;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&lt;p&gt;Here, the background image is set to 300px wide and 100px high.&lt;/p&gt;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a:t>
            </a:r>
            <a:endParaRPr sz="1700">
              <a:latin typeface="Courier New"/>
              <a:ea typeface="Courier New"/>
              <a:cs typeface="Courier New"/>
              <a:sym typeface="Courier New"/>
            </a:endParaRPr>
          </a:p>
        </p:txBody>
      </p:sp>
      <p:sp>
        <p:nvSpPr>
          <p:cNvPr id="1252" name="Google Shape;1252;p8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253" name="Google Shape;1253;p84"/>
          <p:cNvSpPr txBox="1"/>
          <p:nvPr/>
        </p:nvSpPr>
        <p:spPr>
          <a:xfrm>
            <a:off x="856550" y="1685575"/>
            <a:ext cx="1034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sz="2100">
              <a:solidFill>
                <a:srgbClr val="FFFC66"/>
              </a:solidFill>
              <a:latin typeface="Helvetica Neue"/>
              <a:ea typeface="Helvetica Neue"/>
              <a:cs typeface="Helvetica Neue"/>
              <a:sym typeface="Helvetica Neue"/>
            </a:endParaRPr>
          </a:p>
        </p:txBody>
      </p:sp>
      <p:sp>
        <p:nvSpPr>
          <p:cNvPr id="1254" name="Google Shape;1254;p84"/>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58"/>
        <p:cNvGrpSpPr/>
        <p:nvPr/>
      </p:nvGrpSpPr>
      <p:grpSpPr>
        <a:xfrm>
          <a:off x="0" y="0"/>
          <a:ext cx="0" cy="0"/>
          <a:chOff x="0" y="0"/>
          <a:chExt cx="0" cy="0"/>
        </a:xfrm>
      </p:grpSpPr>
      <p:pic>
        <p:nvPicPr>
          <p:cNvPr id="1259" name="Google Shape;1259;p85"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60" name="Google Shape;1260;p8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61" name="Google Shape;1261;p8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62" name="Google Shape;1262;p85"/>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63" name="Google Shape;1263;p85"/>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p:txBody>
      </p:sp>
      <p:sp>
        <p:nvSpPr>
          <p:cNvPr id="1264" name="Google Shape;1264;p8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265" name="Google Shape;1265;p85"/>
          <p:cNvSpPr txBox="1"/>
          <p:nvPr/>
        </p:nvSpPr>
        <p:spPr>
          <a:xfrm>
            <a:off x="856550" y="1685575"/>
            <a:ext cx="103476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6900">
                <a:solidFill>
                  <a:srgbClr val="0081CC"/>
                </a:solidFill>
                <a:latin typeface="Courier New"/>
                <a:ea typeface="Courier New"/>
                <a:cs typeface="Courier New"/>
                <a:sym typeface="Courier New"/>
              </a:rPr>
              <a:t>Output:</a:t>
            </a:r>
            <a:endParaRPr sz="6900">
              <a:solidFill>
                <a:srgbClr val="0081CC"/>
              </a:solidFill>
              <a:latin typeface="Courier New"/>
              <a:ea typeface="Courier New"/>
              <a:cs typeface="Courier New"/>
              <a:sym typeface="Courier New"/>
            </a:endParaRPr>
          </a:p>
        </p:txBody>
      </p:sp>
      <p:sp>
        <p:nvSpPr>
          <p:cNvPr id="1266" name="Google Shape;1266;p85"/>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a:ea typeface="Helvetica Neue"/>
              <a:cs typeface="Helvetica Neue"/>
              <a:sym typeface="Helvetica Neue"/>
            </a:endParaRPr>
          </a:p>
        </p:txBody>
      </p:sp>
      <p:pic>
        <p:nvPicPr>
          <p:cNvPr id="1267" name="Google Shape;1267;p85"/>
          <p:cNvPicPr preferRelativeResize="0"/>
          <p:nvPr/>
        </p:nvPicPr>
        <p:blipFill>
          <a:blip r:embed="rId4">
            <a:alphaModFix/>
          </a:blip>
          <a:stretch>
            <a:fillRect/>
          </a:stretch>
        </p:blipFill>
        <p:spPr>
          <a:xfrm>
            <a:off x="3521725" y="3395300"/>
            <a:ext cx="16293951" cy="9939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1"/>
        <p:cNvGrpSpPr/>
        <p:nvPr/>
      </p:nvGrpSpPr>
      <p:grpSpPr>
        <a:xfrm>
          <a:off x="0" y="0"/>
          <a:ext cx="0" cy="0"/>
          <a:chOff x="0" y="0"/>
          <a:chExt cx="0" cy="0"/>
        </a:xfrm>
      </p:grpSpPr>
      <p:pic>
        <p:nvPicPr>
          <p:cNvPr id="1272" name="Google Shape;1272;p86"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73" name="Google Shape;1273;p8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74" name="Google Shape;1274;p8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75" name="Google Shape;1275;p86"/>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 Property </a:t>
            </a:r>
            <a:endParaRPr sz="100">
              <a:solidFill>
                <a:schemeClr val="lt1"/>
              </a:solidFill>
              <a:latin typeface="Courier New"/>
              <a:ea typeface="Courier New"/>
              <a:cs typeface="Courier New"/>
              <a:sym typeface="Courier New"/>
            </a:endParaRPr>
          </a:p>
        </p:txBody>
      </p:sp>
      <p:sp>
        <p:nvSpPr>
          <p:cNvPr id="1276" name="Google Shape;1276;p86"/>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p:txBody>
      </p:sp>
      <p:sp>
        <p:nvSpPr>
          <p:cNvPr id="1277" name="Google Shape;1277;p8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278" name="Google Shape;1278;p86"/>
          <p:cNvSpPr txBox="1"/>
          <p:nvPr/>
        </p:nvSpPr>
        <p:spPr>
          <a:xfrm>
            <a:off x="2456750" y="3285775"/>
            <a:ext cx="17486400" cy="932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rgbClr val="0081CC"/>
                </a:solidFill>
                <a:latin typeface="Courier"/>
                <a:ea typeface="Courier"/>
                <a:cs typeface="Courier"/>
                <a:sym typeface="Courier"/>
              </a:rPr>
              <a:t>The display property is the most important CSS property for controlling layout.</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a:p>
            <a:pPr marL="0" lvl="0" indent="0" algn="l" rtl="0">
              <a:spcBef>
                <a:spcPts val="0"/>
              </a:spcBef>
              <a:spcAft>
                <a:spcPts val="0"/>
              </a:spcAft>
              <a:buNone/>
            </a:pPr>
            <a:r>
              <a:rPr lang="en-US" sz="5400">
                <a:solidFill>
                  <a:srgbClr val="0081CC"/>
                </a:solidFill>
                <a:latin typeface="Courier"/>
                <a:ea typeface="Courier"/>
                <a:cs typeface="Courier"/>
                <a:sym typeface="Courier"/>
              </a:rPr>
              <a:t>The display property specifies if/how an element is displayed.</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a:p>
            <a:pPr marL="0" lvl="0" indent="0" algn="l" rtl="0">
              <a:spcBef>
                <a:spcPts val="0"/>
              </a:spcBef>
              <a:spcAft>
                <a:spcPts val="0"/>
              </a:spcAft>
              <a:buNone/>
            </a:pPr>
            <a:r>
              <a:rPr lang="en-US" sz="5400">
                <a:solidFill>
                  <a:srgbClr val="0081CC"/>
                </a:solidFill>
                <a:latin typeface="Courier"/>
                <a:ea typeface="Courier"/>
                <a:cs typeface="Courier"/>
                <a:sym typeface="Courier"/>
              </a:rPr>
              <a:t>Every HTML element has a default display value depending on what type of element it is. The default display value for most elements is block or inline.</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p:txBody>
      </p:sp>
      <p:sp>
        <p:nvSpPr>
          <p:cNvPr id="1279" name="Google Shape;1279;p86"/>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83"/>
        <p:cNvGrpSpPr/>
        <p:nvPr/>
      </p:nvGrpSpPr>
      <p:grpSpPr>
        <a:xfrm>
          <a:off x="0" y="0"/>
          <a:ext cx="0" cy="0"/>
          <a:chOff x="0" y="0"/>
          <a:chExt cx="0" cy="0"/>
        </a:xfrm>
      </p:grpSpPr>
      <p:pic>
        <p:nvPicPr>
          <p:cNvPr id="1284" name="Google Shape;1284;p87"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85" name="Google Shape;1285;p8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286" name="Google Shape;1286;p8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287" name="Google Shape;1287;p87"/>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288" name="Google Shape;1288;p87"/>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4000">
              <a:solidFill>
                <a:schemeClr val="accent1"/>
              </a:solidFill>
              <a:latin typeface="Helvetica Neue"/>
              <a:ea typeface="Helvetica Neue"/>
              <a:cs typeface="Helvetica Neue"/>
              <a:sym typeface="Helvetica Neue"/>
            </a:endParaRPr>
          </a:p>
        </p:txBody>
      </p:sp>
      <p:sp>
        <p:nvSpPr>
          <p:cNvPr id="1289" name="Google Shape;1289;p8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290" name="Google Shape;1290;p87"/>
          <p:cNvSpPr txBox="1"/>
          <p:nvPr/>
        </p:nvSpPr>
        <p:spPr>
          <a:xfrm>
            <a:off x="2456750" y="3285775"/>
            <a:ext cx="17486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endParaRPr sz="5400">
              <a:solidFill>
                <a:srgbClr val="0081CC"/>
              </a:solidFill>
            </a:endParaRPr>
          </a:p>
        </p:txBody>
      </p:sp>
      <p:sp>
        <p:nvSpPr>
          <p:cNvPr id="1291" name="Google Shape;1291;p87"/>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a:ea typeface="Helvetica Neue"/>
              <a:cs typeface="Helvetica Neue"/>
              <a:sym typeface="Helvetica Neue"/>
            </a:endParaRPr>
          </a:p>
        </p:txBody>
      </p:sp>
      <p:sp>
        <p:nvSpPr>
          <p:cNvPr id="1292" name="Google Shape;1292;p87"/>
          <p:cNvSpPr txBox="1"/>
          <p:nvPr/>
        </p:nvSpPr>
        <p:spPr>
          <a:xfrm>
            <a:off x="1189825" y="2710150"/>
            <a:ext cx="21483000" cy="1102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Block-level Elements</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A block-level element always starts on a new line and takes up the full width available (stretches out to the left and right as far as it can).</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Examples of block-level elements:</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&lt;div&gt;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&lt;h1&gt; - &lt;h6&gt;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&lt;p&gt;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&lt;form&gt;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&lt;header&gt;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&lt;footer&gt;</a:t>
            </a:r>
            <a:endParaRPr sz="4400">
              <a:solidFill>
                <a:srgbClr val="0081CC"/>
              </a:solidFill>
              <a:latin typeface="Courier New"/>
              <a:ea typeface="Courier New"/>
              <a:cs typeface="Courier New"/>
              <a:sym typeface="Courier New"/>
            </a:endParaRPr>
          </a:p>
          <a:p>
            <a:pPr marL="0" lvl="0" indent="0" algn="l" rtl="0">
              <a:spcBef>
                <a:spcPts val="0"/>
              </a:spcBef>
              <a:spcAft>
                <a:spcPts val="0"/>
              </a:spcAft>
              <a:buNone/>
            </a:pPr>
            <a:r>
              <a:rPr lang="en-US" sz="4400">
                <a:solidFill>
                  <a:srgbClr val="0081CC"/>
                </a:solidFill>
                <a:latin typeface="Courier New"/>
                <a:ea typeface="Courier New"/>
                <a:cs typeface="Courier New"/>
                <a:sym typeface="Courier New"/>
              </a:rPr>
              <a:t>&lt;section&gt;</a:t>
            </a:r>
            <a:endParaRPr sz="4400">
              <a:solidFill>
                <a:srgbClr val="0081CC"/>
              </a:solidFill>
              <a:latin typeface="Courier New"/>
              <a:ea typeface="Courier New"/>
              <a:cs typeface="Courier New"/>
              <a:sym typeface="Courier New"/>
            </a:endParaRPr>
          </a:p>
        </p:txBody>
      </p:sp>
      <p:pic>
        <p:nvPicPr>
          <p:cNvPr id="1293" name="Google Shape;1293;p87"/>
          <p:cNvPicPr preferRelativeResize="0"/>
          <p:nvPr/>
        </p:nvPicPr>
        <p:blipFill>
          <a:blip r:embed="rId4">
            <a:alphaModFix/>
          </a:blip>
          <a:stretch>
            <a:fillRect/>
          </a:stretch>
        </p:blipFill>
        <p:spPr>
          <a:xfrm>
            <a:off x="1066800" y="6038150"/>
            <a:ext cx="21225026" cy="20481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97"/>
        <p:cNvGrpSpPr/>
        <p:nvPr/>
      </p:nvGrpSpPr>
      <p:grpSpPr>
        <a:xfrm>
          <a:off x="0" y="0"/>
          <a:ext cx="0" cy="0"/>
          <a:chOff x="0" y="0"/>
          <a:chExt cx="0" cy="0"/>
        </a:xfrm>
      </p:grpSpPr>
      <p:pic>
        <p:nvPicPr>
          <p:cNvPr id="1298" name="Google Shape;1298;p88"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299" name="Google Shape;1299;p8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00" name="Google Shape;1300;p8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01" name="Google Shape;1301;p88"/>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302" name="Google Shape;1302;p8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03" name="Google Shape;1303;p88"/>
          <p:cNvSpPr txBox="1"/>
          <p:nvPr/>
        </p:nvSpPr>
        <p:spPr>
          <a:xfrm>
            <a:off x="1421175" y="4757450"/>
            <a:ext cx="194667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chemeClr val="accent1"/>
                </a:solidFill>
                <a:highlight>
                  <a:srgbClr val="131417"/>
                </a:highlight>
                <a:latin typeface="Courier New"/>
                <a:ea typeface="Courier New"/>
                <a:cs typeface="Courier New"/>
                <a:sym typeface="Courier New"/>
              </a:rPr>
              <a:t> </a:t>
            </a:r>
            <a:r>
              <a:rPr lang="en-US" sz="4800">
                <a:solidFill>
                  <a:schemeClr val="accent1"/>
                </a:solidFill>
                <a:highlight>
                  <a:srgbClr val="131417"/>
                </a:highlight>
                <a:latin typeface="Courier New"/>
                <a:ea typeface="Courier New"/>
                <a:cs typeface="Courier New"/>
                <a:sym typeface="Courier New"/>
              </a:rPr>
              <a:t>Block: This property is used as the default property of div. This property places the div one after another vertically. The height and width of the div can be changed using the block property if the width is not mentioned, then the div under block property will take up the width of the container.</a:t>
            </a:r>
            <a:endParaRPr sz="4800">
              <a:solidFill>
                <a:schemeClr val="accent1"/>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7"/>
        <p:cNvGrpSpPr/>
        <p:nvPr/>
      </p:nvGrpSpPr>
      <p:grpSpPr>
        <a:xfrm>
          <a:off x="0" y="0"/>
          <a:ext cx="0" cy="0"/>
          <a:chOff x="0" y="0"/>
          <a:chExt cx="0" cy="0"/>
        </a:xfrm>
      </p:grpSpPr>
      <p:pic>
        <p:nvPicPr>
          <p:cNvPr id="1308" name="Google Shape;1308;p89"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09" name="Google Shape;1309;p8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10" name="Google Shape;1310;p8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11" name="Google Shape;1311;p89"/>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Courier New"/>
                <a:ea typeface="Courier New"/>
                <a:cs typeface="Courier New"/>
                <a:sym typeface="Courier New"/>
              </a:rPr>
              <a:t>Display-block </a:t>
            </a:r>
            <a:endParaRPr sz="100">
              <a:solidFill>
                <a:schemeClr val="accent1"/>
              </a:solidFill>
              <a:latin typeface="Courier New"/>
              <a:ea typeface="Courier New"/>
              <a:cs typeface="Courier New"/>
              <a:sym typeface="Courier New"/>
            </a:endParaRPr>
          </a:p>
        </p:txBody>
      </p:sp>
      <p:sp>
        <p:nvSpPr>
          <p:cNvPr id="1312" name="Google Shape;1312;p8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13" name="Google Shape;1313;p89"/>
          <p:cNvSpPr txBox="1"/>
          <p:nvPr/>
        </p:nvSpPr>
        <p:spPr>
          <a:xfrm>
            <a:off x="1421175" y="1557050"/>
            <a:ext cx="15607200" cy="1208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&lt;!DOCTYPE html&gt;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&lt;head&gt;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&lt;title&gt;CSS | Display property&lt;/title&gt;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&lt;style&gt;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#geeks1{</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background: teal;</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#geeks2{</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background: cyan;</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#geeks3{</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background: green;</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2900">
                <a:solidFill>
                  <a:schemeClr val="accent1"/>
                </a:solidFill>
                <a:latin typeface="Courier New"/>
                <a:ea typeface="Courier New"/>
                <a:cs typeface="Courier New"/>
                <a:sym typeface="Courier New"/>
              </a:rPr>
              <a:t>      </a:t>
            </a:r>
            <a:endParaRPr sz="2900">
              <a:solidFill>
                <a:schemeClr val="accent1"/>
              </a:solidFill>
              <a:latin typeface="Courier New"/>
              <a:ea typeface="Courier New"/>
              <a:cs typeface="Courier New"/>
              <a:sym typeface="Courier New"/>
            </a:endParaRPr>
          </a:p>
        </p:txBody>
      </p:sp>
      <p:sp>
        <p:nvSpPr>
          <p:cNvPr id="1314" name="Google Shape;1314;p89"/>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18"/>
        <p:cNvGrpSpPr/>
        <p:nvPr/>
      </p:nvGrpSpPr>
      <p:grpSpPr>
        <a:xfrm>
          <a:off x="0" y="0"/>
          <a:ext cx="0" cy="0"/>
          <a:chOff x="0" y="0"/>
          <a:chExt cx="0" cy="0"/>
        </a:xfrm>
      </p:grpSpPr>
      <p:pic>
        <p:nvPicPr>
          <p:cNvPr id="1319" name="Google Shape;1319;p90"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20" name="Google Shape;1320;p9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21" name="Google Shape;1321;p9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22" name="Google Shape;1322;p90"/>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Courier New"/>
                <a:ea typeface="Courier New"/>
                <a:cs typeface="Courier New"/>
                <a:sym typeface="Courier New"/>
              </a:rPr>
              <a:t>Display-block </a:t>
            </a:r>
            <a:endParaRPr sz="100">
              <a:solidFill>
                <a:schemeClr val="accent1"/>
              </a:solidFill>
              <a:latin typeface="Courier New"/>
              <a:ea typeface="Courier New"/>
              <a:cs typeface="Courier New"/>
              <a:sym typeface="Courier New"/>
            </a:endParaRPr>
          </a:p>
        </p:txBody>
      </p:sp>
      <p:sp>
        <p:nvSpPr>
          <p:cNvPr id="1323" name="Google Shape;1323;p9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24" name="Google Shape;1324;p90"/>
          <p:cNvSpPr txBox="1"/>
          <p:nvPr/>
        </p:nvSpPr>
        <p:spPr>
          <a:xfrm>
            <a:off x="354375" y="185450"/>
            <a:ext cx="15607200" cy="139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chemeClr val="accent1"/>
                </a:solidFill>
                <a:latin typeface="Courier New"/>
                <a:ea typeface="Courier New"/>
                <a:cs typeface="Courier New"/>
                <a:sym typeface="Courier New"/>
              </a:rPr>
              <a:t>      </a:t>
            </a:r>
            <a:r>
              <a:rPr lang="en-US" sz="3100">
                <a:solidFill>
                  <a:srgbClr val="FFFC66"/>
                </a:solidFill>
                <a:latin typeface="Courier New"/>
                <a:ea typeface="Courier New"/>
                <a:cs typeface="Courier New"/>
                <a:sym typeface="Courier New"/>
              </a:rPr>
              <a:t>.gfg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margin-left:20px;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font-size:42px;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font-weight:bold;</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color:#009900;</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.geeks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font-size:25px;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margin-left:30px;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.main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margin:50px;</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text-align:center;</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&lt;/style&gt;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&lt;/head&gt;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&lt;body&gt;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class = "gfg"&gt;GeeksforGeeks&lt;/div&gt;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class = "geeks"&gt;display: block; property&lt;/div&gt;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class = "main"&gt;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id="geeks1"&gt;Block 1 &lt;/div&gt;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id="geeks2"&gt;Block 2&lt;/div&gt;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 id="geeks3"&gt;Block 3&lt;/div&gt;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&lt;/div&gt;</a:t>
            </a:r>
            <a:endParaRPr sz="31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100">
                <a:solidFill>
                  <a:srgbClr val="FFFC66"/>
                </a:solidFill>
                <a:latin typeface="Courier New"/>
                <a:ea typeface="Courier New"/>
                <a:cs typeface="Courier New"/>
                <a:sym typeface="Courier New"/>
              </a:rPr>
              <a:t>  &lt;/body&gt; </a:t>
            </a:r>
            <a:r>
              <a:rPr lang="en-US" sz="2900">
                <a:solidFill>
                  <a:srgbClr val="FFFC66"/>
                </a:solidFill>
                <a:latin typeface="Courier New"/>
                <a:ea typeface="Courier New"/>
                <a:cs typeface="Courier New"/>
                <a:sym typeface="Courier New"/>
              </a:rPr>
              <a:t>               </a:t>
            </a:r>
            <a:endParaRPr sz="29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2900">
                <a:solidFill>
                  <a:srgbClr val="FFFC66"/>
                </a:solidFill>
                <a:latin typeface="Courier New"/>
                <a:ea typeface="Courier New"/>
                <a:cs typeface="Courier New"/>
                <a:sym typeface="Courier New"/>
              </a:rPr>
              <a:t>&lt;/html&gt;     </a:t>
            </a:r>
            <a:endParaRPr sz="29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900">
              <a:solidFill>
                <a:schemeClr val="accent1"/>
              </a:solidFill>
              <a:latin typeface="Courier New"/>
              <a:ea typeface="Courier New"/>
              <a:cs typeface="Courier New"/>
              <a:sym typeface="Courier New"/>
            </a:endParaRPr>
          </a:p>
        </p:txBody>
      </p:sp>
      <p:sp>
        <p:nvSpPr>
          <p:cNvPr id="1325" name="Google Shape;1325;p90"/>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9"/>
        <p:cNvGrpSpPr/>
        <p:nvPr/>
      </p:nvGrpSpPr>
      <p:grpSpPr>
        <a:xfrm>
          <a:off x="0" y="0"/>
          <a:ext cx="0" cy="0"/>
          <a:chOff x="0" y="0"/>
          <a:chExt cx="0" cy="0"/>
        </a:xfrm>
      </p:grpSpPr>
      <p:pic>
        <p:nvPicPr>
          <p:cNvPr id="1330" name="Google Shape;1330;p9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31" name="Google Shape;1331;p9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32" name="Google Shape;1332;p9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33" name="Google Shape;1333;p91"/>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334" name="Google Shape;1334;p9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35" name="Google Shape;1335;p91"/>
          <p:cNvSpPr txBox="1"/>
          <p:nvPr/>
        </p:nvSpPr>
        <p:spPr>
          <a:xfrm>
            <a:off x="1421175" y="1938050"/>
            <a:ext cx="50898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66C7FF"/>
                </a:solidFill>
                <a:latin typeface="Courier New"/>
                <a:ea typeface="Courier New"/>
                <a:cs typeface="Courier New"/>
                <a:sym typeface="Courier New"/>
              </a:rPr>
              <a:t>Output:</a:t>
            </a:r>
            <a:endParaRPr>
              <a:solidFill>
                <a:srgbClr val="66C7FF"/>
              </a:solidFill>
              <a:latin typeface="Courier New"/>
              <a:ea typeface="Courier New"/>
              <a:cs typeface="Courier New"/>
              <a:sym typeface="Courier New"/>
            </a:endParaRPr>
          </a:p>
        </p:txBody>
      </p:sp>
      <p:sp>
        <p:nvSpPr>
          <p:cNvPr id="1336" name="Google Shape;1336;p91"/>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pic>
        <p:nvPicPr>
          <p:cNvPr id="1337" name="Google Shape;1337;p91"/>
          <p:cNvPicPr preferRelativeResize="0"/>
          <p:nvPr/>
        </p:nvPicPr>
        <p:blipFill>
          <a:blip r:embed="rId4">
            <a:alphaModFix/>
          </a:blip>
          <a:stretch>
            <a:fillRect/>
          </a:stretch>
        </p:blipFill>
        <p:spPr>
          <a:xfrm>
            <a:off x="7203200" y="1990300"/>
            <a:ext cx="10471525" cy="1156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pic>
        <p:nvPicPr>
          <p:cNvPr id="107" name="Google Shape;107;p21"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08" name="Google Shape;108;p21"/>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09" name="Google Shape;109;p21"/>
          <p:cNvSpPr txBox="1"/>
          <p:nvPr/>
        </p:nvSpPr>
        <p:spPr>
          <a:xfrm>
            <a:off x="1619475" y="4827225"/>
            <a:ext cx="20193900" cy="914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700">
                <a:solidFill>
                  <a:srgbClr val="0081CC"/>
                </a:solidFill>
                <a:latin typeface="Courier New"/>
                <a:ea typeface="Courier New"/>
                <a:cs typeface="Courier New"/>
                <a:sym typeface="Courier New"/>
              </a:rPr>
              <a:t>The internal CSS is not the most preferred way but this way is used when we need to apply style for a single page. Internal CSS added in &lt;head&gt; section  within </a:t>
            </a:r>
            <a:r>
              <a:rPr lang="en-US" sz="5700">
                <a:solidFill>
                  <a:srgbClr val="FF0000"/>
                </a:solidFill>
                <a:latin typeface="Courier New"/>
                <a:ea typeface="Courier New"/>
                <a:cs typeface="Courier New"/>
                <a:sym typeface="Courier New"/>
              </a:rPr>
              <a:t> &lt;style&gt; tag.</a:t>
            </a:r>
            <a:endParaRPr sz="5700">
              <a:solidFill>
                <a:srgbClr val="FF0000"/>
              </a:solidFill>
              <a:latin typeface="Courier New"/>
              <a:ea typeface="Courier New"/>
              <a:cs typeface="Courier New"/>
              <a:sym typeface="Courier New"/>
            </a:endParaRPr>
          </a:p>
          <a:p>
            <a:pPr marL="0" lvl="0" indent="0" algn="l" rtl="0">
              <a:spcBef>
                <a:spcPts val="0"/>
              </a:spcBef>
              <a:spcAft>
                <a:spcPts val="0"/>
              </a:spcAft>
              <a:buNone/>
            </a:pPr>
            <a:endParaRPr sz="4600">
              <a:solidFill>
                <a:srgbClr val="FF0000"/>
              </a:solidFill>
            </a:endParaRPr>
          </a:p>
          <a:p>
            <a:pPr marL="0" lvl="0" indent="0" algn="l" rtl="0">
              <a:spcBef>
                <a:spcPts val="0"/>
              </a:spcBef>
              <a:spcAft>
                <a:spcPts val="0"/>
              </a:spcAft>
              <a:buNone/>
            </a:pPr>
            <a:endParaRPr sz="5200">
              <a:solidFill>
                <a:schemeClr val="accent4"/>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4400">
              <a:solidFill>
                <a:srgbClr val="0081CC"/>
              </a:solidFill>
            </a:endParaRPr>
          </a:p>
          <a:p>
            <a:pPr marL="0" lvl="0" indent="0" algn="l" rtl="0">
              <a:spcBef>
                <a:spcPts val="0"/>
              </a:spcBef>
              <a:spcAft>
                <a:spcPts val="0"/>
              </a:spcAft>
              <a:buNone/>
            </a:pPr>
            <a:endParaRPr sz="4100">
              <a:solidFill>
                <a:srgbClr val="0081CC"/>
              </a:solidFill>
            </a:endParaRPr>
          </a:p>
        </p:txBody>
      </p:sp>
      <p:sp>
        <p:nvSpPr>
          <p:cNvPr id="110" name="Google Shape;110;p21"/>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1"/>
        <p:cNvGrpSpPr/>
        <p:nvPr/>
      </p:nvGrpSpPr>
      <p:grpSpPr>
        <a:xfrm>
          <a:off x="0" y="0"/>
          <a:ext cx="0" cy="0"/>
          <a:chOff x="0" y="0"/>
          <a:chExt cx="0" cy="0"/>
        </a:xfrm>
      </p:grpSpPr>
      <p:pic>
        <p:nvPicPr>
          <p:cNvPr id="1342" name="Google Shape;1342;p92"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43" name="Google Shape;1343;p9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44" name="Google Shape;1344;p9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45" name="Google Shape;1345;p92"/>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46" name="Google Shape;1346;p9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47" name="Google Shape;1347;p92"/>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48" name="Google Shape;1348;p92"/>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49" name="Google Shape;1349;p92"/>
          <p:cNvSpPr txBox="1"/>
          <p:nvPr/>
        </p:nvSpPr>
        <p:spPr>
          <a:xfrm>
            <a:off x="1355075" y="5196300"/>
            <a:ext cx="209871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700" b="1">
                <a:solidFill>
                  <a:srgbClr val="0081CC"/>
                </a:solidFill>
                <a:highlight>
                  <a:srgbClr val="131417"/>
                </a:highlight>
                <a:latin typeface="Courier New"/>
                <a:ea typeface="Courier New"/>
                <a:cs typeface="Courier New"/>
                <a:sym typeface="Courier New"/>
              </a:rPr>
              <a:t>Inline:</a:t>
            </a:r>
            <a:r>
              <a:rPr lang="en-US" sz="4700">
                <a:solidFill>
                  <a:srgbClr val="0081CC"/>
                </a:solidFill>
                <a:highlight>
                  <a:srgbClr val="131417"/>
                </a:highlight>
                <a:latin typeface="Courier New"/>
                <a:ea typeface="Courier New"/>
                <a:cs typeface="Courier New"/>
                <a:sym typeface="Courier New"/>
              </a:rPr>
              <a:t> This property is the default property of anchor tags. This is used to place the div inline i.e. in a horizontal manner. </a:t>
            </a:r>
            <a:r>
              <a:rPr lang="en-US" sz="4700">
                <a:solidFill>
                  <a:srgbClr val="FF0000"/>
                </a:solidFill>
                <a:highlight>
                  <a:srgbClr val="131417"/>
                </a:highlight>
                <a:latin typeface="Courier New"/>
                <a:ea typeface="Courier New"/>
                <a:cs typeface="Courier New"/>
                <a:sym typeface="Courier New"/>
              </a:rPr>
              <a:t>The inline display property ignores the height and the width set by the user.</a:t>
            </a:r>
            <a:endParaRPr sz="4700">
              <a:solidFill>
                <a:srgbClr val="FF0000"/>
              </a:solidFill>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53"/>
        <p:cNvGrpSpPr/>
        <p:nvPr/>
      </p:nvGrpSpPr>
      <p:grpSpPr>
        <a:xfrm>
          <a:off x="0" y="0"/>
          <a:ext cx="0" cy="0"/>
          <a:chOff x="0" y="0"/>
          <a:chExt cx="0" cy="0"/>
        </a:xfrm>
      </p:grpSpPr>
      <p:pic>
        <p:nvPicPr>
          <p:cNvPr id="1354" name="Google Shape;1354;p93"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55" name="Google Shape;1355;p9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56" name="Google Shape;1356;p9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57" name="Google Shape;1357;p93"/>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58" name="Google Shape;1358;p9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59" name="Google Shape;1359;p93"/>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60" name="Google Shape;1360;p9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61" name="Google Shape;1361;p93"/>
          <p:cNvSpPr txBox="1"/>
          <p:nvPr/>
        </p:nvSpPr>
        <p:spPr>
          <a:xfrm>
            <a:off x="1355075" y="2295100"/>
            <a:ext cx="6742200" cy="1172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body{</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background:black;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p:txBody>
      </p:sp>
      <p:sp>
        <p:nvSpPr>
          <p:cNvPr id="1362" name="Google Shape;1362;p93"/>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6"/>
        <p:cNvGrpSpPr/>
        <p:nvPr/>
      </p:nvGrpSpPr>
      <p:grpSpPr>
        <a:xfrm>
          <a:off x="0" y="0"/>
          <a:ext cx="0" cy="0"/>
          <a:chOff x="0" y="0"/>
          <a:chExt cx="0" cy="0"/>
        </a:xfrm>
      </p:grpSpPr>
      <p:pic>
        <p:nvPicPr>
          <p:cNvPr id="1367" name="Google Shape;1367;p94"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68" name="Google Shape;1368;p9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69" name="Google Shape;1369;p9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70" name="Google Shape;1370;p94"/>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71" name="Google Shape;1371;p9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72" name="Google Shape;1372;p94"/>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73" name="Google Shape;1373;p9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74" name="Google Shape;1374;p94"/>
          <p:cNvSpPr txBox="1"/>
          <p:nvPr/>
        </p:nvSpPr>
        <p:spPr>
          <a:xfrm>
            <a:off x="593075" y="1685500"/>
            <a:ext cx="12030300" cy="1172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margin-left:30px;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"geeks"&gt;display: inline; property&lt;/div&gt;</a:t>
            </a:r>
            <a:endParaRPr sz="3000">
              <a:solidFill>
                <a:srgbClr val="FFFC66"/>
              </a:solidFill>
              <a:latin typeface="Courier New"/>
              <a:ea typeface="Courier New"/>
              <a:cs typeface="Courier New"/>
              <a:sym typeface="Courier New"/>
            </a:endParaRPr>
          </a:p>
        </p:txBody>
      </p:sp>
      <p:sp>
        <p:nvSpPr>
          <p:cNvPr id="1375" name="Google Shape;1375;p94"/>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9"/>
        <p:cNvGrpSpPr/>
        <p:nvPr/>
      </p:nvGrpSpPr>
      <p:grpSpPr>
        <a:xfrm>
          <a:off x="0" y="0"/>
          <a:ext cx="0" cy="0"/>
          <a:chOff x="0" y="0"/>
          <a:chExt cx="0" cy="0"/>
        </a:xfrm>
      </p:grpSpPr>
      <p:pic>
        <p:nvPicPr>
          <p:cNvPr id="1380" name="Google Shape;1380;p95"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81" name="Google Shape;1381;p9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82" name="Google Shape;1382;p9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83" name="Google Shape;1383;p95"/>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84" name="Google Shape;1384;p9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85" name="Google Shape;1385;p95"/>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86" name="Google Shape;1386;p9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87" name="Google Shape;1387;p95"/>
          <p:cNvSpPr txBox="1"/>
          <p:nvPr/>
        </p:nvSpPr>
        <p:spPr>
          <a:xfrm>
            <a:off x="1355075" y="4581100"/>
            <a:ext cx="120303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&lt;div class = "main"&gt;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&lt;div id="main"&gt; BLOCK 1 &lt;/div&gt;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&lt;div id="main1"&gt; BLOCK 2&lt;/div&gt;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&lt;div id="main2"&gt;BLOCK 3 &lt;/div&gt;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&lt;/div&gt;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  &lt;/body&gt;</a:t>
            </a:r>
            <a:endParaRPr sz="36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600">
                <a:solidFill>
                  <a:srgbClr val="FFFC66"/>
                </a:solidFill>
                <a:latin typeface="Courier New"/>
                <a:ea typeface="Courier New"/>
                <a:cs typeface="Courier New"/>
                <a:sym typeface="Courier New"/>
              </a:rPr>
              <a:t>&lt;/html&gt;    </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600">
              <a:solidFill>
                <a:srgbClr val="FFFC66"/>
              </a:solidFill>
              <a:latin typeface="Courier New"/>
              <a:ea typeface="Courier New"/>
              <a:cs typeface="Courier New"/>
              <a:sym typeface="Courier New"/>
            </a:endParaRPr>
          </a:p>
        </p:txBody>
      </p:sp>
      <p:sp>
        <p:nvSpPr>
          <p:cNvPr id="1388" name="Google Shape;1388;p95"/>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92"/>
        <p:cNvGrpSpPr/>
        <p:nvPr/>
      </p:nvGrpSpPr>
      <p:grpSpPr>
        <a:xfrm>
          <a:off x="0" y="0"/>
          <a:ext cx="0" cy="0"/>
          <a:chOff x="0" y="0"/>
          <a:chExt cx="0" cy="0"/>
        </a:xfrm>
      </p:grpSpPr>
      <p:pic>
        <p:nvPicPr>
          <p:cNvPr id="1393" name="Google Shape;1393;p96"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394" name="Google Shape;1394;p9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395" name="Google Shape;1395;p9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396" name="Google Shape;1396;p96"/>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97" name="Google Shape;1397;p9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398" name="Google Shape;1398;p96"/>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99" name="Google Shape;1399;p9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00" name="Google Shape;1400;p96"/>
          <p:cNvSpPr txBox="1"/>
          <p:nvPr/>
        </p:nvSpPr>
        <p:spPr>
          <a:xfrm>
            <a:off x="1355075" y="1609300"/>
            <a:ext cx="67422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endParaRPr>
              <a:solidFill>
                <a:srgbClr val="0081CC"/>
              </a:solidFill>
              <a:latin typeface="Courier New"/>
              <a:ea typeface="Courier New"/>
              <a:cs typeface="Courier New"/>
              <a:sym typeface="Courier New"/>
            </a:endParaRPr>
          </a:p>
        </p:txBody>
      </p:sp>
      <p:sp>
        <p:nvSpPr>
          <p:cNvPr id="1401" name="Google Shape;1401;p9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402" name="Google Shape;1402;p96"/>
          <p:cNvPicPr preferRelativeResize="0"/>
          <p:nvPr/>
        </p:nvPicPr>
        <p:blipFill>
          <a:blip r:embed="rId4">
            <a:alphaModFix/>
          </a:blip>
          <a:stretch>
            <a:fillRect/>
          </a:stretch>
        </p:blipFill>
        <p:spPr>
          <a:xfrm>
            <a:off x="5267100" y="3014525"/>
            <a:ext cx="14667925" cy="9232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06"/>
        <p:cNvGrpSpPr/>
        <p:nvPr/>
      </p:nvGrpSpPr>
      <p:grpSpPr>
        <a:xfrm>
          <a:off x="0" y="0"/>
          <a:ext cx="0" cy="0"/>
          <a:chOff x="0" y="0"/>
          <a:chExt cx="0" cy="0"/>
        </a:xfrm>
      </p:grpSpPr>
      <p:pic>
        <p:nvPicPr>
          <p:cNvPr id="1407" name="Google Shape;1407;p97"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08" name="Google Shape;1408;p9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09" name="Google Shape;1409;p9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10" name="Google Shape;1410;p9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11" name="Google Shape;1411;p9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12" name="Google Shape;1412;p97"/>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13" name="Google Shape;1413;p9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14" name="Google Shape;1414;p97"/>
          <p:cNvSpPr txBox="1"/>
          <p:nvPr/>
        </p:nvSpPr>
        <p:spPr>
          <a:xfrm>
            <a:off x="1355075" y="3514300"/>
            <a:ext cx="21582000" cy="7425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800" b="1">
                <a:solidFill>
                  <a:srgbClr val="0081CC"/>
                </a:solidFill>
                <a:highlight>
                  <a:srgbClr val="131417"/>
                </a:highlight>
                <a:latin typeface="Courier New"/>
                <a:ea typeface="Courier New"/>
                <a:cs typeface="Courier New"/>
                <a:sym typeface="Courier New"/>
              </a:rPr>
              <a:t>Inline-block:</a:t>
            </a:r>
            <a:r>
              <a:rPr lang="en-US" sz="4800">
                <a:solidFill>
                  <a:srgbClr val="0081CC"/>
                </a:solidFill>
                <a:highlight>
                  <a:srgbClr val="131417"/>
                </a:highlight>
                <a:latin typeface="Courier New"/>
                <a:ea typeface="Courier New"/>
                <a:cs typeface="Courier New"/>
                <a:sym typeface="Courier New"/>
              </a:rPr>
              <a:t> This features uses the both properties mentioned above, block and inline. So, this property aligns the div inline but the difference is it can edit the height and the width of block. Basically, this will align the div both in block and inline fashion.</a:t>
            </a:r>
            <a:endParaRPr sz="4800">
              <a:solidFill>
                <a:srgbClr val="0081CC"/>
              </a:solidFill>
              <a:latin typeface="Courier New"/>
              <a:ea typeface="Courier New"/>
              <a:cs typeface="Courier New"/>
              <a:sym typeface="Courier New"/>
            </a:endParaRPr>
          </a:p>
        </p:txBody>
      </p:sp>
      <p:sp>
        <p:nvSpPr>
          <p:cNvPr id="1415" name="Google Shape;1415;p9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19"/>
        <p:cNvGrpSpPr/>
        <p:nvPr/>
      </p:nvGrpSpPr>
      <p:grpSpPr>
        <a:xfrm>
          <a:off x="0" y="0"/>
          <a:ext cx="0" cy="0"/>
          <a:chOff x="0" y="0"/>
          <a:chExt cx="0" cy="0"/>
        </a:xfrm>
      </p:grpSpPr>
      <p:pic>
        <p:nvPicPr>
          <p:cNvPr id="1420" name="Google Shape;1420;p98"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21" name="Google Shape;1421;p9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22" name="Google Shape;1422;p9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23" name="Google Shape;1423;p9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24" name="Google Shape;1424;p9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25" name="Google Shape;1425;p98"/>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26" name="Google Shape;1426;p9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27" name="Google Shape;1427;p98"/>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28" name="Google Shape;1428;p9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29" name="Google Shape;1429;p98"/>
          <p:cNvSpPr txBox="1"/>
          <p:nvPr/>
        </p:nvSpPr>
        <p:spPr>
          <a:xfrm>
            <a:off x="135875" y="1482675"/>
            <a:ext cx="12026700" cy="1237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150px;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30" name="Google Shape;1430;p9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31" name="Google Shape;1431;p98"/>
          <p:cNvSpPr txBox="1"/>
          <p:nvPr/>
        </p:nvSpPr>
        <p:spPr>
          <a:xfrm>
            <a:off x="10944350" y="191692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5"/>
        <p:cNvGrpSpPr/>
        <p:nvPr/>
      </p:nvGrpSpPr>
      <p:grpSpPr>
        <a:xfrm>
          <a:off x="0" y="0"/>
          <a:ext cx="0" cy="0"/>
          <a:chOff x="0" y="0"/>
          <a:chExt cx="0" cy="0"/>
        </a:xfrm>
      </p:grpSpPr>
      <p:pic>
        <p:nvPicPr>
          <p:cNvPr id="1436" name="Google Shape;1436;p99"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37" name="Google Shape;1437;p9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38" name="Google Shape;1438;p9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39" name="Google Shape;1439;p9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40" name="Google Shape;1440;p9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41" name="Google Shape;1441;p99"/>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42" name="Google Shape;1442;p9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43" name="Google Shape;1443;p99"/>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44" name="Google Shape;1444;p9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45" name="Google Shape;1445;p99"/>
          <p:cNvSpPr txBox="1"/>
          <p:nvPr/>
        </p:nvSpPr>
        <p:spPr>
          <a:xfrm>
            <a:off x="135875" y="1025475"/>
            <a:ext cx="10580700" cy="1329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margin-left:210px;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"geeks"&gt;display: Inline-block; property&lt;/div&gt;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"main"&gt;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id="main"&gt; BLOCK 1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id="main1"&gt; BLOCK 2&lt;/div&gt;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id="main2"&gt;BLOCK 3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 </a:t>
            </a:r>
            <a:r>
              <a:rPr lang="en-US" sz="2800">
                <a:solidFill>
                  <a:srgbClr val="FFFC66"/>
                </a:solidFill>
                <a:latin typeface="Courier New"/>
                <a:ea typeface="Courier New"/>
                <a:cs typeface="Courier New"/>
                <a:sym typeface="Courier New"/>
              </a:rPr>
              <a:t>    </a:t>
            </a:r>
            <a:endParaRPr sz="2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
        <p:nvSpPr>
          <p:cNvPr id="1446" name="Google Shape;1446;p9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47" name="Google Shape;1447;p99"/>
          <p:cNvSpPr txBox="1"/>
          <p:nvPr/>
        </p:nvSpPr>
        <p:spPr>
          <a:xfrm>
            <a:off x="10944350" y="191692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51"/>
        <p:cNvGrpSpPr/>
        <p:nvPr/>
      </p:nvGrpSpPr>
      <p:grpSpPr>
        <a:xfrm>
          <a:off x="0" y="0"/>
          <a:ext cx="0" cy="0"/>
          <a:chOff x="0" y="0"/>
          <a:chExt cx="0" cy="0"/>
        </a:xfrm>
      </p:grpSpPr>
      <p:pic>
        <p:nvPicPr>
          <p:cNvPr id="1452" name="Google Shape;1452;p100"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53" name="Google Shape;1453;p10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54" name="Google Shape;1454;p10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55" name="Google Shape;1455;p10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56" name="Google Shape;1456;p10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57" name="Google Shape;1457;p100"/>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58" name="Google Shape;1458;p10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59" name="Google Shape;1459;p100"/>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60" name="Google Shape;1460;p10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61" name="Google Shape;1461;p100"/>
          <p:cNvSpPr txBox="1"/>
          <p:nvPr/>
        </p:nvSpPr>
        <p:spPr>
          <a:xfrm>
            <a:off x="2879075" y="2016075"/>
            <a:ext cx="575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62" name="Google Shape;1462;p10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63" name="Google Shape;1463;p10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464" name="Google Shape;1464;p100"/>
          <p:cNvPicPr preferRelativeResize="0"/>
          <p:nvPr/>
        </p:nvPicPr>
        <p:blipFill>
          <a:blip r:embed="rId4">
            <a:alphaModFix/>
          </a:blip>
          <a:stretch>
            <a:fillRect/>
          </a:stretch>
        </p:blipFill>
        <p:spPr>
          <a:xfrm>
            <a:off x="3800825" y="2397075"/>
            <a:ext cx="17649025" cy="10245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8"/>
        <p:cNvGrpSpPr/>
        <p:nvPr/>
      </p:nvGrpSpPr>
      <p:grpSpPr>
        <a:xfrm>
          <a:off x="0" y="0"/>
          <a:ext cx="0" cy="0"/>
          <a:chOff x="0" y="0"/>
          <a:chExt cx="0" cy="0"/>
        </a:xfrm>
      </p:grpSpPr>
      <p:pic>
        <p:nvPicPr>
          <p:cNvPr id="1469" name="Google Shape;1469;p10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70" name="Google Shape;1470;p10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71" name="Google Shape;1471;p10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72" name="Google Shape;1472;p10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473" name="Google Shape;1473;p10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74" name="Google Shape;1474;p101"/>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75" name="Google Shape;1475;p10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76" name="Google Shape;1476;p101"/>
          <p:cNvSpPr txBox="1"/>
          <p:nvPr/>
        </p:nvSpPr>
        <p:spPr>
          <a:xfrm>
            <a:off x="1583675" y="5190700"/>
            <a:ext cx="21582000" cy="4174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800" b="1">
                <a:solidFill>
                  <a:srgbClr val="0081CC"/>
                </a:solidFill>
                <a:highlight>
                  <a:srgbClr val="131417"/>
                </a:highlight>
                <a:latin typeface="Courier New"/>
                <a:ea typeface="Courier New"/>
                <a:cs typeface="Courier New"/>
                <a:sym typeface="Courier New"/>
              </a:rPr>
              <a:t>None:</a:t>
            </a:r>
            <a:r>
              <a:rPr lang="en-US" sz="4800">
                <a:solidFill>
                  <a:srgbClr val="0081CC"/>
                </a:solidFill>
                <a:highlight>
                  <a:srgbClr val="131417"/>
                </a:highlight>
                <a:latin typeface="Courier New"/>
                <a:ea typeface="Courier New"/>
                <a:cs typeface="Courier New"/>
                <a:sym typeface="Courier New"/>
              </a:rPr>
              <a:t> This property hides the div or the container which use this property. Using it on one of the div it will make working clear. </a:t>
            </a:r>
            <a:endParaRPr sz="4800">
              <a:solidFill>
                <a:srgbClr val="0081CC"/>
              </a:solidFill>
              <a:latin typeface="Courier New"/>
              <a:ea typeface="Courier New"/>
              <a:cs typeface="Courier New"/>
              <a:sym typeface="Courier New"/>
            </a:endParaRPr>
          </a:p>
        </p:txBody>
      </p:sp>
      <p:sp>
        <p:nvSpPr>
          <p:cNvPr id="1477" name="Google Shape;1477;p10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78" name="Google Shape;1478;p101"/>
          <p:cNvSpPr txBox="1"/>
          <p:nvPr/>
        </p:nvSpPr>
        <p:spPr>
          <a:xfrm>
            <a:off x="2879075" y="2016075"/>
            <a:ext cx="575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79" name="Google Shape;1479;p10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80" name="Google Shape;1480;p10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4"/>
        <p:cNvGrpSpPr/>
        <p:nvPr/>
      </p:nvGrpSpPr>
      <p:grpSpPr>
        <a:xfrm>
          <a:off x="0" y="0"/>
          <a:ext cx="0" cy="0"/>
          <a:chOff x="0" y="0"/>
          <a:chExt cx="0" cy="0"/>
        </a:xfrm>
      </p:grpSpPr>
      <p:pic>
        <p:nvPicPr>
          <p:cNvPr id="115" name="Google Shape;115;p22" descr="PrepBytes_Logo.png"/>
          <p:cNvPicPr preferRelativeResize="0"/>
          <p:nvPr/>
        </p:nvPicPr>
        <p:blipFill rotWithShape="1">
          <a:blip r:embed="rId3">
            <a:alphaModFix/>
          </a:blip>
          <a:srcRect/>
          <a:stretch/>
        </p:blipFill>
        <p:spPr>
          <a:xfrm>
            <a:off x="19075041" y="486322"/>
            <a:ext cx="4409519" cy="1151628"/>
          </a:xfrm>
          <a:prstGeom prst="rect">
            <a:avLst/>
          </a:prstGeom>
          <a:noFill/>
          <a:ln>
            <a:noFill/>
          </a:ln>
          <a:effectLst>
            <a:reflection stA="50000" endPos="40000" fadeDir="5400012" sy="-100000" algn="bl" rotWithShape="0"/>
          </a:effectLst>
        </p:spPr>
      </p:pic>
      <p:sp>
        <p:nvSpPr>
          <p:cNvPr id="116" name="Google Shape;116;p22"/>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17" name="Google Shape;117;p22"/>
          <p:cNvSpPr txBox="1"/>
          <p:nvPr/>
        </p:nvSpPr>
        <p:spPr>
          <a:xfrm>
            <a:off x="1619475" y="2693625"/>
            <a:ext cx="20193900" cy="110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FFFC66"/>
                </a:solidFill>
                <a:latin typeface="Courier New"/>
                <a:ea typeface="Courier New"/>
                <a:cs typeface="Courier New"/>
                <a:sym typeface="Courier New"/>
              </a:rPr>
              <a:t>		</a:t>
            </a:r>
            <a:endParaRPr sz="4600">
              <a:solidFill>
                <a:srgbClr val="FF0000"/>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&lt;!DOCTYPE html&gt;</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&lt;html&gt;</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&lt;head&gt;</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&lt;title&gt;Internal Style&lt;/title&gt;</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&lt;style &gt;</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h1{</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color: red;</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background: blue;</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500">
                <a:solidFill>
                  <a:srgbClr val="FFFC66"/>
                </a:solidFill>
                <a:latin typeface="Courier New"/>
                <a:ea typeface="Courier New"/>
                <a:cs typeface="Courier New"/>
                <a:sym typeface="Courier New"/>
              </a:rPr>
              <a:t>		}</a:t>
            </a:r>
            <a:endParaRPr sz="35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p{</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color: black;</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background: blue;</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&lt;/style&gt;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&lt;h1&gt;This the Example of Internal Style&lt;/h1&gt;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	&lt;p&gt;This the Example of Internal Style&lt;/p&gt;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200">
                <a:solidFill>
                  <a:srgbClr val="FFFC66"/>
                </a:solidFill>
                <a:latin typeface="Courier New"/>
                <a:ea typeface="Courier New"/>
                <a:cs typeface="Courier New"/>
                <a:sym typeface="Courier New"/>
              </a:rPr>
              <a:t>&lt;/html&gt;</a:t>
            </a:r>
            <a:endParaRPr sz="800">
              <a:latin typeface="Courier New"/>
              <a:ea typeface="Courier New"/>
              <a:cs typeface="Courier New"/>
              <a:sym typeface="Courier New"/>
            </a:endParaRPr>
          </a:p>
        </p:txBody>
      </p:sp>
      <p:sp>
        <p:nvSpPr>
          <p:cNvPr id="118" name="Google Shape;118;p22"/>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4"/>
        <p:cNvGrpSpPr/>
        <p:nvPr/>
      </p:nvGrpSpPr>
      <p:grpSpPr>
        <a:xfrm>
          <a:off x="0" y="0"/>
          <a:ext cx="0" cy="0"/>
          <a:chOff x="0" y="0"/>
          <a:chExt cx="0" cy="0"/>
        </a:xfrm>
      </p:grpSpPr>
      <p:pic>
        <p:nvPicPr>
          <p:cNvPr id="1485" name="Google Shape;1485;p102"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486" name="Google Shape;1486;p10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487" name="Google Shape;1487;p10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488" name="Google Shape;1488;p10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489" name="Google Shape;1489;p10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490" name="Google Shape;1490;p102"/>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91" name="Google Shape;1491;p10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92" name="Google Shape;1492;p102"/>
          <p:cNvSpPr txBox="1"/>
          <p:nvPr/>
        </p:nvSpPr>
        <p:spPr>
          <a:xfrm>
            <a:off x="440675" y="1990300"/>
            <a:ext cx="215820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1493" name="Google Shape;1493;p10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94" name="Google Shape;1494;p102"/>
          <p:cNvSpPr txBox="1"/>
          <p:nvPr/>
        </p:nvSpPr>
        <p:spPr>
          <a:xfrm>
            <a:off x="135875" y="1863675"/>
            <a:ext cx="12124200" cy="1237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block;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none;</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display: block;</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28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
        <p:nvSpPr>
          <p:cNvPr id="1495" name="Google Shape;1495;p10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96" name="Google Shape;1496;p10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97" name="Google Shape;1497;p10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1"/>
        <p:cNvGrpSpPr/>
        <p:nvPr/>
      </p:nvGrpSpPr>
      <p:grpSpPr>
        <a:xfrm>
          <a:off x="0" y="0"/>
          <a:ext cx="0" cy="0"/>
          <a:chOff x="0" y="0"/>
          <a:chExt cx="0" cy="0"/>
        </a:xfrm>
      </p:grpSpPr>
      <p:pic>
        <p:nvPicPr>
          <p:cNvPr id="1502" name="Google Shape;1502;p103"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03" name="Google Shape;1503;p10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04" name="Google Shape;1504;p10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05" name="Google Shape;1505;p10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506" name="Google Shape;1506;p10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07" name="Google Shape;1507;p103"/>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08" name="Google Shape;1508;p10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09" name="Google Shape;1509;p103"/>
          <p:cNvSpPr txBox="1"/>
          <p:nvPr/>
        </p:nvSpPr>
        <p:spPr>
          <a:xfrm>
            <a:off x="440675" y="1990300"/>
            <a:ext cx="215820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1510" name="Google Shape;1510;p10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11" name="Google Shape;1511;p103"/>
          <p:cNvSpPr txBox="1"/>
          <p:nvPr/>
        </p:nvSpPr>
        <p:spPr>
          <a:xfrm>
            <a:off x="212075" y="1558875"/>
            <a:ext cx="11811000" cy="128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"geeks"&gt;display: none; property&lt;/div&gt;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class = "main"&gt;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id="main"&gt; BLOCK 1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id="main1"&gt; BLOCK 2&lt;/div&gt;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 id="main2"&gt;BLOCK 3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&lt;/div&gt;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r>
              <a:rPr lang="en-US" sz="3000">
                <a:solidFill>
                  <a:srgbClr val="FFFC66"/>
                </a:solidFill>
                <a:latin typeface="Courier New"/>
                <a:ea typeface="Courier New"/>
                <a:cs typeface="Courier New"/>
                <a:sym typeface="Courier New"/>
              </a:rPr>
              <a:t>&lt;/html&gt;  </a:t>
            </a: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3000">
              <a:solidFill>
                <a:srgbClr val="FFFC66"/>
              </a:solidFill>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p:txBody>
      </p:sp>
      <p:sp>
        <p:nvSpPr>
          <p:cNvPr id="1512" name="Google Shape;1512;p10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13" name="Google Shape;1513;p10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14" name="Google Shape;1514;p10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18"/>
        <p:cNvGrpSpPr/>
        <p:nvPr/>
      </p:nvGrpSpPr>
      <p:grpSpPr>
        <a:xfrm>
          <a:off x="0" y="0"/>
          <a:ext cx="0" cy="0"/>
          <a:chOff x="0" y="0"/>
          <a:chExt cx="0" cy="0"/>
        </a:xfrm>
      </p:grpSpPr>
      <p:pic>
        <p:nvPicPr>
          <p:cNvPr id="1519" name="Google Shape;1519;p104"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20" name="Google Shape;1520;p10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21" name="Google Shape;1521;p10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22" name="Google Shape;1522;p10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523" name="Google Shape;1523;p10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24" name="Google Shape;1524;p104"/>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25" name="Google Shape;1525;p10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26" name="Google Shape;1526;p104"/>
          <p:cNvSpPr txBox="1"/>
          <p:nvPr/>
        </p:nvSpPr>
        <p:spPr>
          <a:xfrm>
            <a:off x="440675" y="1990300"/>
            <a:ext cx="50898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endParaRPr sz="6000">
              <a:solidFill>
                <a:srgbClr val="0081CC"/>
              </a:solidFill>
              <a:latin typeface="Courier New"/>
              <a:ea typeface="Courier New"/>
              <a:cs typeface="Courier New"/>
              <a:sym typeface="Courier New"/>
            </a:endParaRPr>
          </a:p>
        </p:txBody>
      </p:sp>
      <p:sp>
        <p:nvSpPr>
          <p:cNvPr id="1527" name="Google Shape;1527;p10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28" name="Google Shape;1528;p10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29" name="Google Shape;1529;p10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30" name="Google Shape;1530;p10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531" name="Google Shape;1531;p104"/>
          <p:cNvPicPr preferRelativeResize="0"/>
          <p:nvPr/>
        </p:nvPicPr>
        <p:blipFill>
          <a:blip r:embed="rId4">
            <a:alphaModFix/>
          </a:blip>
          <a:stretch>
            <a:fillRect/>
          </a:stretch>
        </p:blipFill>
        <p:spPr>
          <a:xfrm>
            <a:off x="7680600" y="2862125"/>
            <a:ext cx="9122100" cy="10520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5"/>
        <p:cNvGrpSpPr/>
        <p:nvPr/>
      </p:nvGrpSpPr>
      <p:grpSpPr>
        <a:xfrm>
          <a:off x="0" y="0"/>
          <a:ext cx="0" cy="0"/>
          <a:chOff x="0" y="0"/>
          <a:chExt cx="0" cy="0"/>
        </a:xfrm>
      </p:grpSpPr>
      <p:pic>
        <p:nvPicPr>
          <p:cNvPr id="1536" name="Google Shape;1536;p105"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37" name="Google Shape;1537;p10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38" name="Google Shape;1538;p10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39" name="Google Shape;1539;p10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40" name="Google Shape;1540;p10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41" name="Google Shape;1541;p105"/>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42" name="Google Shape;1542;p10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43" name="Google Shape;1543;p105"/>
          <p:cNvSpPr txBox="1"/>
          <p:nvPr/>
        </p:nvSpPr>
        <p:spPr>
          <a:xfrm>
            <a:off x="1278875" y="1990300"/>
            <a:ext cx="21928200" cy="12144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600">
                <a:solidFill>
                  <a:srgbClr val="0081CC"/>
                </a:solidFill>
                <a:highlight>
                  <a:srgbClr val="131417"/>
                </a:highlight>
                <a:latin typeface="Courier New"/>
                <a:ea typeface="Courier New"/>
                <a:cs typeface="Courier New"/>
                <a:sym typeface="Courier New"/>
              </a:rPr>
              <a:t>The flex CSS </a:t>
            </a:r>
            <a:r>
              <a:rPr lang="en-US" sz="4600" u="sng">
                <a:solidFill>
                  <a:srgbClr val="0081CC"/>
                </a:solidFill>
                <a:highlight>
                  <a:srgbClr val="131417"/>
                </a:highlight>
                <a:latin typeface="Courier New"/>
                <a:ea typeface="Courier New"/>
                <a:cs typeface="Courier New"/>
                <a:sym typeface="Courier Ne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shorthand property</a:t>
            </a:r>
            <a:r>
              <a:rPr lang="en-US" sz="4600">
                <a:solidFill>
                  <a:srgbClr val="0081CC"/>
                </a:solidFill>
                <a:highlight>
                  <a:srgbClr val="131417"/>
                </a:highlight>
                <a:latin typeface="Courier New"/>
                <a:ea typeface="Courier New"/>
                <a:cs typeface="Courier New"/>
                <a:sym typeface="Courier New"/>
              </a:rPr>
              <a:t> is the combination of flex-grow, flex-shrink, and flex-basis property. It is used to set the length of flexible items. The flex property is much responsive and mobile-friendly. It is easy to position child elements and the main container. The margin doesn’t collapse with the content margins. The order of any element can be easily changed without editing the HTML section.</a:t>
            </a:r>
            <a:endParaRPr sz="4600">
              <a:solidFill>
                <a:srgbClr val="0081CC"/>
              </a:solidFill>
              <a:highlight>
                <a:srgbClr val="131417"/>
              </a:highlight>
              <a:latin typeface="Courier New"/>
              <a:ea typeface="Courier New"/>
              <a:cs typeface="Courier New"/>
              <a:sym typeface="Courier New"/>
            </a:endParaRPr>
          </a:p>
          <a:p>
            <a:pPr marL="0" lvl="0" indent="0" algn="l" rtl="0">
              <a:lnSpc>
                <a:spcPct val="115000"/>
              </a:lnSpc>
              <a:spcBef>
                <a:spcPts val="800"/>
              </a:spcBef>
              <a:spcAft>
                <a:spcPts val="0"/>
              </a:spcAft>
              <a:buNone/>
            </a:pPr>
            <a:r>
              <a:rPr lang="en-US" sz="4600" b="1">
                <a:solidFill>
                  <a:srgbClr val="0081CC"/>
                </a:solidFill>
                <a:highlight>
                  <a:srgbClr val="131417"/>
                </a:highlight>
                <a:latin typeface="Courier New"/>
                <a:ea typeface="Courier New"/>
                <a:cs typeface="Courier New"/>
                <a:sym typeface="Courier New"/>
              </a:rPr>
              <a:t>Syntax:</a:t>
            </a:r>
            <a:endParaRPr sz="4600" b="1">
              <a:solidFill>
                <a:srgbClr val="0081CC"/>
              </a:solidFill>
              <a:highlight>
                <a:srgbClr val="131417"/>
              </a:highlight>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4600">
                <a:solidFill>
                  <a:srgbClr val="0081CC"/>
                </a:solidFill>
                <a:highlight>
                  <a:srgbClr val="131417"/>
                </a:highlight>
                <a:latin typeface="Courier New"/>
                <a:ea typeface="Courier New"/>
                <a:cs typeface="Courier New"/>
                <a:sym typeface="Courier New"/>
              </a:rPr>
              <a:t>flex: flex-grow flex-shrink flex-basis|auto|initial|inherit;</a:t>
            </a:r>
            <a:endParaRPr sz="4600">
              <a:solidFill>
                <a:srgbClr val="0081CC"/>
              </a:solidFill>
              <a:highlight>
                <a:srgbClr val="131417"/>
              </a:highlight>
              <a:latin typeface="Courier New"/>
              <a:ea typeface="Courier New"/>
              <a:cs typeface="Courier New"/>
              <a:sym typeface="Courier New"/>
            </a:endParaRPr>
          </a:p>
          <a:p>
            <a:pPr marL="0" lvl="0" indent="0" algn="just" rtl="0">
              <a:lnSpc>
                <a:spcPct val="115000"/>
              </a:lnSpc>
              <a:spcBef>
                <a:spcPts val="800"/>
              </a:spcBef>
              <a:spcAft>
                <a:spcPts val="0"/>
              </a:spcAft>
              <a:buNone/>
            </a:pPr>
            <a:r>
              <a:rPr lang="en-US" sz="4600" b="1">
                <a:solidFill>
                  <a:srgbClr val="0081CC"/>
                </a:solidFill>
                <a:highlight>
                  <a:srgbClr val="131417"/>
                </a:highlight>
                <a:latin typeface="Courier New"/>
                <a:ea typeface="Courier New"/>
                <a:cs typeface="Courier New"/>
                <a:sym typeface="Courier New"/>
              </a:rPr>
              <a:t>Property Values:</a:t>
            </a:r>
            <a:endParaRPr sz="4600" b="1">
              <a:solidFill>
                <a:srgbClr val="0081CC"/>
              </a:solidFill>
              <a:highlight>
                <a:srgbClr val="131417"/>
              </a:highlight>
              <a:latin typeface="Courier New"/>
              <a:ea typeface="Courier New"/>
              <a:cs typeface="Courier New"/>
              <a:sym typeface="Courier New"/>
            </a:endParaRPr>
          </a:p>
          <a:p>
            <a:pPr marL="685800" lvl="0" indent="-520700" algn="l" rtl="0">
              <a:lnSpc>
                <a:spcPct val="158000"/>
              </a:lnSpc>
              <a:spcBef>
                <a:spcPts val="800"/>
              </a:spcBef>
              <a:spcAft>
                <a:spcPts val="0"/>
              </a:spcAft>
              <a:buClr>
                <a:srgbClr val="0081CC"/>
              </a:buClr>
              <a:buSzPts val="4600"/>
              <a:buChar char="●"/>
            </a:pPr>
            <a:r>
              <a:rPr lang="en-US" sz="4600" b="1" u="sng">
                <a:solidFill>
                  <a:srgbClr val="0081CC"/>
                </a:solidFill>
                <a:highlight>
                  <a:srgbClr val="131417"/>
                </a:highlight>
                <a:latin typeface="Courier New"/>
                <a:ea typeface="Courier New"/>
                <a:cs typeface="Courier New"/>
                <a:sym typeface="Courier New"/>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flex-grow Property</a:t>
            </a:r>
            <a:r>
              <a:rPr lang="en-US" sz="4600" b="1">
                <a:solidFill>
                  <a:srgbClr val="0081CC"/>
                </a:solidFill>
                <a:highlight>
                  <a:srgbClr val="131417"/>
                </a:highlight>
                <a:latin typeface="Courier New"/>
                <a:ea typeface="Courier New"/>
                <a:cs typeface="Courier New"/>
                <a:sym typeface="Courier New"/>
              </a:rPr>
              <a:t>:</a:t>
            </a:r>
            <a:r>
              <a:rPr lang="en-US" sz="4600">
                <a:solidFill>
                  <a:srgbClr val="0081CC"/>
                </a:solidFill>
                <a:highlight>
                  <a:srgbClr val="131417"/>
                </a:highlight>
                <a:latin typeface="Courier New"/>
                <a:ea typeface="Courier New"/>
                <a:cs typeface="Courier New"/>
                <a:sym typeface="Courier New"/>
              </a:rPr>
              <a:t> A number that specifies, how much items will grow relative to the rest of the flexible items.</a:t>
            </a:r>
            <a:endParaRPr sz="4600">
              <a:solidFill>
                <a:srgbClr val="0081CC"/>
              </a:solidFill>
              <a:highlight>
                <a:srgbClr val="131417"/>
              </a:highlight>
              <a:latin typeface="Courier New"/>
              <a:ea typeface="Courier New"/>
              <a:cs typeface="Courier New"/>
              <a:sym typeface="Courier New"/>
            </a:endParaRPr>
          </a:p>
          <a:p>
            <a:pPr marL="0" lvl="0" indent="0" algn="l" rtl="0">
              <a:lnSpc>
                <a:spcPct val="158000"/>
              </a:lnSpc>
              <a:spcBef>
                <a:spcPts val="3600"/>
              </a:spcBef>
              <a:spcAft>
                <a:spcPts val="3600"/>
              </a:spcAft>
              <a:buNone/>
            </a:pPr>
            <a:endParaRPr sz="4600">
              <a:solidFill>
                <a:srgbClr val="0081CC"/>
              </a:solidFill>
              <a:highlight>
                <a:srgbClr val="131417"/>
              </a:highlight>
              <a:latin typeface="Courier New"/>
              <a:ea typeface="Courier New"/>
              <a:cs typeface="Courier New"/>
              <a:sym typeface="Courier New"/>
            </a:endParaRPr>
          </a:p>
        </p:txBody>
      </p:sp>
      <p:sp>
        <p:nvSpPr>
          <p:cNvPr id="1544" name="Google Shape;1544;p10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45" name="Google Shape;1545;p10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46" name="Google Shape;1546;p10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47" name="Google Shape;1547;p10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1"/>
        <p:cNvGrpSpPr/>
        <p:nvPr/>
      </p:nvGrpSpPr>
      <p:grpSpPr>
        <a:xfrm>
          <a:off x="0" y="0"/>
          <a:ext cx="0" cy="0"/>
          <a:chOff x="0" y="0"/>
          <a:chExt cx="0" cy="0"/>
        </a:xfrm>
      </p:grpSpPr>
      <p:pic>
        <p:nvPicPr>
          <p:cNvPr id="1552" name="Google Shape;1552;p106"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53" name="Google Shape;1553;p10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54" name="Google Shape;1554;p10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55" name="Google Shape;1555;p10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56" name="Google Shape;1556;p10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57" name="Google Shape;1557;p106"/>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58" name="Google Shape;1558;p10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59" name="Google Shape;1559;p106"/>
          <p:cNvSpPr txBox="1"/>
          <p:nvPr/>
        </p:nvSpPr>
        <p:spPr>
          <a:xfrm>
            <a:off x="1202675" y="3590500"/>
            <a:ext cx="21928200" cy="10371000"/>
          </a:xfrm>
          <a:prstGeom prst="rect">
            <a:avLst/>
          </a:prstGeom>
          <a:noFill/>
          <a:ln>
            <a:noFill/>
          </a:ln>
        </p:spPr>
        <p:txBody>
          <a:bodyPr spcFirstLastPara="1" wrap="square" lIns="91425" tIns="91425" rIns="91425" bIns="91425" anchor="t" anchorCtr="0">
            <a:spAutoFit/>
          </a:bodyPr>
          <a:lstStyle/>
          <a:p>
            <a:pPr marL="685800" lvl="0"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a:ea typeface="Courier New"/>
                <a:cs typeface="Courier New"/>
                <a:sym typeface="Courier Ne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flex-shrink Property:</a:t>
            </a:r>
            <a:r>
              <a:rPr lang="en-US" sz="4600">
                <a:solidFill>
                  <a:srgbClr val="0081CC"/>
                </a:solidFill>
                <a:highlight>
                  <a:srgbClr val="131417"/>
                </a:highlight>
                <a:latin typeface="Courier New"/>
                <a:ea typeface="Courier New"/>
                <a:cs typeface="Courier New"/>
                <a:sym typeface="Courier New"/>
              </a:rPr>
              <a:t> A number that specifies, how much items will shrink relative to the rest of the flexible items.</a:t>
            </a:r>
            <a:endParaRPr sz="4600">
              <a:solidFill>
                <a:srgbClr val="0081CC"/>
              </a:solidFill>
              <a:highlight>
                <a:srgbClr val="131417"/>
              </a:highlight>
              <a:latin typeface="Courier New"/>
              <a:ea typeface="Courier New"/>
              <a:cs typeface="Courier New"/>
              <a:sym typeface="Courier New"/>
            </a:endParaRPr>
          </a:p>
          <a:p>
            <a:pPr marL="685800" lvl="0"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a:ea typeface="Courier New"/>
                <a:cs typeface="Courier New"/>
                <a:sym typeface="Courier New"/>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flex-basis Property:</a:t>
            </a:r>
            <a:r>
              <a:rPr lang="en-US" sz="4600">
                <a:solidFill>
                  <a:srgbClr val="0081CC"/>
                </a:solidFill>
                <a:highlight>
                  <a:srgbClr val="131417"/>
                </a:highlight>
                <a:latin typeface="Courier New"/>
                <a:ea typeface="Courier New"/>
                <a:cs typeface="Courier New"/>
                <a:sym typeface="Courier New"/>
              </a:rPr>
              <a:t> It sets the length of items. Legal values of flex-basis are: auto, inherit, or a number followed by %, em, px, or any other length unit.</a:t>
            </a:r>
            <a:endParaRPr sz="4600">
              <a:solidFill>
                <a:srgbClr val="0081CC"/>
              </a:solidFill>
              <a:highlight>
                <a:srgbClr val="131417"/>
              </a:highlight>
              <a:latin typeface="Courier New"/>
              <a:ea typeface="Courier New"/>
              <a:cs typeface="Courier New"/>
              <a:sym typeface="Courier New"/>
            </a:endParaRPr>
          </a:p>
          <a:p>
            <a:pPr marL="1371600" lvl="1"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a:ea typeface="Courier New"/>
                <a:cs typeface="Courier New"/>
                <a:sym typeface="Courier New"/>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flex-wrap Property:</a:t>
            </a:r>
            <a:r>
              <a:rPr lang="en-US" sz="4600">
                <a:solidFill>
                  <a:srgbClr val="0081CC"/>
                </a:solidFill>
                <a:highlight>
                  <a:srgbClr val="131417"/>
                </a:highlight>
                <a:latin typeface="Courier New"/>
                <a:ea typeface="Courier New"/>
                <a:cs typeface="Courier New"/>
                <a:sym typeface="Courier New"/>
              </a:rPr>
              <a:t> The CSS flex-wrap property is used to specify whether flex items are forced into a single line o</a:t>
            </a:r>
            <a:endParaRPr sz="4600">
              <a:solidFill>
                <a:srgbClr val="0081CC"/>
              </a:solidFill>
              <a:highlight>
                <a:srgbClr val="131417"/>
              </a:highlight>
              <a:latin typeface="Courier New"/>
              <a:ea typeface="Courier New"/>
              <a:cs typeface="Courier New"/>
              <a:sym typeface="Courier New"/>
            </a:endParaRPr>
          </a:p>
          <a:p>
            <a:pPr marL="0" lvl="0" indent="0" algn="l" rtl="0">
              <a:lnSpc>
                <a:spcPct val="158000"/>
              </a:lnSpc>
              <a:spcBef>
                <a:spcPts val="4000"/>
              </a:spcBef>
              <a:spcAft>
                <a:spcPts val="3600"/>
              </a:spcAft>
              <a:buNone/>
            </a:pPr>
            <a:endParaRPr sz="4700">
              <a:solidFill>
                <a:srgbClr val="0081CC"/>
              </a:solidFill>
              <a:highlight>
                <a:srgbClr val="131417"/>
              </a:highlight>
              <a:latin typeface="Courier New"/>
              <a:ea typeface="Courier New"/>
              <a:cs typeface="Courier New"/>
              <a:sym typeface="Courier New"/>
            </a:endParaRPr>
          </a:p>
        </p:txBody>
      </p:sp>
      <p:sp>
        <p:nvSpPr>
          <p:cNvPr id="1560" name="Google Shape;1560;p10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61" name="Google Shape;1561;p10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62" name="Google Shape;1562;p10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63" name="Google Shape;1563;p10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7"/>
        <p:cNvGrpSpPr/>
        <p:nvPr/>
      </p:nvGrpSpPr>
      <p:grpSpPr>
        <a:xfrm>
          <a:off x="0" y="0"/>
          <a:ext cx="0" cy="0"/>
          <a:chOff x="0" y="0"/>
          <a:chExt cx="0" cy="0"/>
        </a:xfrm>
      </p:grpSpPr>
      <p:pic>
        <p:nvPicPr>
          <p:cNvPr id="1568" name="Google Shape;1568;p107"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69" name="Google Shape;1569;p10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70" name="Google Shape;1570;p10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71" name="Google Shape;1571;p10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72" name="Google Shape;1572;p10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73" name="Google Shape;1573;p107"/>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74" name="Google Shape;1574;p10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75" name="Google Shape;1575;p107"/>
          <p:cNvSpPr txBox="1"/>
          <p:nvPr/>
        </p:nvSpPr>
        <p:spPr>
          <a:xfrm>
            <a:off x="1736075" y="2371300"/>
            <a:ext cx="21895200" cy="12410700"/>
          </a:xfrm>
          <a:prstGeom prst="rect">
            <a:avLst/>
          </a:prstGeom>
          <a:noFill/>
          <a:ln>
            <a:noFill/>
          </a:ln>
        </p:spPr>
        <p:txBody>
          <a:bodyPr spcFirstLastPara="1" wrap="square" lIns="91425" tIns="91425" rIns="91425" bIns="91425" anchor="t" anchorCtr="0">
            <a:spAutoFit/>
          </a:bodyPr>
          <a:lstStyle/>
          <a:p>
            <a:pPr marL="914400" lvl="1" indent="-488950" algn="l" rtl="0">
              <a:lnSpc>
                <a:spcPct val="158000"/>
              </a:lnSpc>
              <a:spcBef>
                <a:spcPts val="80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wrapped onto multiple lines.</a:t>
            </a:r>
            <a:endParaRPr sz="4100">
              <a:solidFill>
                <a:schemeClr val="accent1"/>
              </a:solidFill>
              <a:highlight>
                <a:srgbClr val="131417"/>
              </a:highlight>
              <a:latin typeface="Courier New"/>
              <a:ea typeface="Courier New"/>
              <a:cs typeface="Courier New"/>
              <a:sym typeface="Courier New"/>
            </a:endParaRPr>
          </a:p>
          <a:p>
            <a:pPr marL="0" lvl="0" indent="0" algn="just" rtl="0">
              <a:lnSpc>
                <a:spcPct val="115000"/>
              </a:lnSpc>
              <a:spcBef>
                <a:spcPts val="4000"/>
              </a:spcBef>
              <a:spcAft>
                <a:spcPts val="0"/>
              </a:spcAft>
              <a:buNone/>
            </a:pPr>
            <a:r>
              <a:rPr lang="en-US" sz="4100">
                <a:solidFill>
                  <a:schemeClr val="accent1"/>
                </a:solidFill>
                <a:highlight>
                  <a:srgbClr val="131417"/>
                </a:highlight>
                <a:latin typeface="Courier New"/>
                <a:ea typeface="Courier New"/>
                <a:cs typeface="Courier New"/>
                <a:sym typeface="Courier New"/>
              </a:rPr>
              <a:t>The flex property can be specified with the help of 1, 2 or 3 values:</a:t>
            </a:r>
            <a:endParaRPr sz="4100">
              <a:solidFill>
                <a:schemeClr val="accent1"/>
              </a:solidFill>
              <a:highlight>
                <a:srgbClr val="131417"/>
              </a:highlight>
              <a:latin typeface="Courier New"/>
              <a:ea typeface="Courier New"/>
              <a:cs typeface="Courier New"/>
              <a:sym typeface="Courier New"/>
            </a:endParaRPr>
          </a:p>
          <a:p>
            <a:pPr marL="685800" lvl="0" indent="-488950" algn="just" rtl="0">
              <a:lnSpc>
                <a:spcPct val="158000"/>
              </a:lnSpc>
              <a:spcBef>
                <a:spcPts val="800"/>
              </a:spcBef>
              <a:spcAft>
                <a:spcPts val="0"/>
              </a:spcAft>
              <a:buClr>
                <a:schemeClr val="accent1"/>
              </a:buClr>
              <a:buSzPts val="4100"/>
              <a:buChar char="●"/>
            </a:pPr>
            <a:r>
              <a:rPr lang="en-US" sz="4100" b="1">
                <a:solidFill>
                  <a:schemeClr val="accent1"/>
                </a:solidFill>
                <a:highlight>
                  <a:srgbClr val="131417"/>
                </a:highlight>
                <a:latin typeface="Courier New"/>
                <a:ea typeface="Courier New"/>
                <a:cs typeface="Courier New"/>
                <a:sym typeface="Courier New"/>
              </a:rPr>
              <a:t>One-value syntax:</a:t>
            </a:r>
            <a:r>
              <a:rPr lang="en-US" sz="4100">
                <a:solidFill>
                  <a:schemeClr val="accent1"/>
                </a:solidFill>
                <a:highlight>
                  <a:srgbClr val="131417"/>
                </a:highlight>
                <a:latin typeface="Courier New"/>
                <a:ea typeface="Courier New"/>
                <a:cs typeface="Courier New"/>
                <a:sym typeface="Courier New"/>
              </a:rPr>
              <a:t> the value should contain one of following:</a:t>
            </a:r>
            <a:endParaRPr sz="4100">
              <a:solidFill>
                <a:schemeClr val="accent1"/>
              </a:solidFill>
              <a:highlight>
                <a:srgbClr val="131417"/>
              </a:highlight>
              <a:latin typeface="Courier New"/>
              <a:ea typeface="Courier New"/>
              <a:cs typeface="Courier New"/>
              <a:sym typeface="Courier New"/>
            </a:endParaRPr>
          </a:p>
          <a:p>
            <a:pPr marL="1371600" lvl="1" indent="-488950" algn="l" rtl="0">
              <a:lnSpc>
                <a:spcPct val="158000"/>
              </a:lnSpc>
              <a:spcBef>
                <a:spcPts val="0"/>
              </a:spcBef>
              <a:spcAft>
                <a:spcPts val="0"/>
              </a:spcAft>
              <a:buClr>
                <a:schemeClr val="accent1"/>
              </a:buClr>
              <a:buSzPts val="4100"/>
              <a:buChar char="○"/>
            </a:pPr>
            <a:r>
              <a:rPr lang="en-US" sz="4100" b="1" u="sng">
                <a:solidFill>
                  <a:schemeClr val="accent1"/>
                </a:solidFill>
                <a:highlight>
                  <a:srgbClr val="131417"/>
                </a:highlight>
                <a:latin typeface="Courier New"/>
                <a:ea typeface="Courier New"/>
                <a:cs typeface="Courier New"/>
                <a:sym typeface="Courier Ne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number</a:t>
            </a:r>
            <a:r>
              <a:rPr lang="en-US" sz="4100" b="1">
                <a:solidFill>
                  <a:schemeClr val="accent1"/>
                </a:solidFill>
                <a:highlight>
                  <a:srgbClr val="131417"/>
                </a:highlight>
                <a:latin typeface="Courier New"/>
                <a:ea typeface="Courier New"/>
                <a:cs typeface="Courier New"/>
                <a:sym typeface="Courier New"/>
              </a:rPr>
              <a:t>: </a:t>
            </a:r>
            <a:r>
              <a:rPr lang="en-US" sz="4100">
                <a:solidFill>
                  <a:schemeClr val="accent1"/>
                </a:solidFill>
                <a:highlight>
                  <a:srgbClr val="131417"/>
                </a:highlight>
                <a:latin typeface="Courier New"/>
                <a:ea typeface="Courier New"/>
                <a:cs typeface="Courier New"/>
                <a:sym typeface="Courier New"/>
              </a:rPr>
              <a:t>If it is represented as </a:t>
            </a:r>
            <a:r>
              <a:rPr lang="en-US" sz="4100" i="1">
                <a:solidFill>
                  <a:schemeClr val="accent1"/>
                </a:solidFill>
                <a:highlight>
                  <a:srgbClr val="131417"/>
                </a:highlight>
                <a:latin typeface="Courier New"/>
                <a:ea typeface="Courier New"/>
                <a:cs typeface="Courier New"/>
                <a:sym typeface="Courier New"/>
              </a:rPr>
              <a:t>flex: &lt;number&gt; 1 0;</a:t>
            </a:r>
            <a:r>
              <a:rPr lang="en-US" sz="4100">
                <a:solidFill>
                  <a:schemeClr val="accent1"/>
                </a:solidFill>
                <a:highlight>
                  <a:srgbClr val="131417"/>
                </a:highlight>
                <a:latin typeface="Courier New"/>
                <a:ea typeface="Courier New"/>
                <a:cs typeface="Courier New"/>
                <a:sym typeface="Courier New"/>
              </a:rPr>
              <a:t> then the value of flex-shrink, flex-basis will supposed to be 1 &amp; 0 respectively.</a:t>
            </a:r>
            <a:endParaRPr sz="4100">
              <a:solidFill>
                <a:schemeClr val="accent1"/>
              </a:solidFill>
              <a:highlight>
                <a:srgbClr val="131417"/>
              </a:highlight>
              <a:latin typeface="Courier New"/>
              <a:ea typeface="Courier New"/>
              <a:cs typeface="Courier New"/>
              <a:sym typeface="Courier New"/>
            </a:endParaRPr>
          </a:p>
          <a:p>
            <a:pPr marL="1371600" lvl="1" indent="-488950" algn="just" rtl="0">
              <a:lnSpc>
                <a:spcPct val="158000"/>
              </a:lnSpc>
              <a:spcBef>
                <a:spcPts val="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It can be specified by one of the keyword as </a:t>
            </a:r>
            <a:r>
              <a:rPr lang="en-US" sz="4100" i="1">
                <a:solidFill>
                  <a:schemeClr val="accent1"/>
                </a:solidFill>
                <a:highlight>
                  <a:srgbClr val="131417"/>
                </a:highlight>
                <a:latin typeface="Courier New"/>
                <a:ea typeface="Courier New"/>
                <a:cs typeface="Courier New"/>
                <a:sym typeface="Courier New"/>
              </a:rPr>
              <a:t>auto, none </a:t>
            </a:r>
            <a:r>
              <a:rPr lang="en-US" sz="4100">
                <a:solidFill>
                  <a:schemeClr val="accent1"/>
                </a:solidFill>
                <a:highlight>
                  <a:srgbClr val="131417"/>
                </a:highlight>
                <a:latin typeface="Courier New"/>
                <a:ea typeface="Courier New"/>
                <a:cs typeface="Courier New"/>
                <a:sym typeface="Courier New"/>
              </a:rPr>
              <a:t>or </a:t>
            </a:r>
            <a:r>
              <a:rPr lang="en-US" sz="4100" i="1">
                <a:solidFill>
                  <a:schemeClr val="accent1"/>
                </a:solidFill>
                <a:highlight>
                  <a:srgbClr val="131417"/>
                </a:highlight>
                <a:latin typeface="Courier New"/>
                <a:ea typeface="Courier New"/>
                <a:cs typeface="Courier New"/>
                <a:sym typeface="Courier New"/>
              </a:rPr>
              <a:t>initial.</a:t>
            </a:r>
            <a:endParaRPr sz="4100" i="1">
              <a:solidFill>
                <a:schemeClr val="accent1"/>
              </a:solidFill>
              <a:highlight>
                <a:srgbClr val="131417"/>
              </a:highlight>
              <a:latin typeface="Courier New"/>
              <a:ea typeface="Courier New"/>
              <a:cs typeface="Courier New"/>
              <a:sym typeface="Courier New"/>
            </a:endParaRPr>
          </a:p>
          <a:p>
            <a:pPr marL="685800" lvl="0" indent="-488950" algn="just" rtl="0">
              <a:lnSpc>
                <a:spcPct val="158000"/>
              </a:lnSpc>
              <a:spcBef>
                <a:spcPts val="0"/>
              </a:spcBef>
              <a:spcAft>
                <a:spcPts val="0"/>
              </a:spcAft>
              <a:buClr>
                <a:schemeClr val="accent1"/>
              </a:buClr>
              <a:buSzPts val="4100"/>
              <a:buChar char="●"/>
            </a:pPr>
            <a:r>
              <a:rPr lang="en-US" sz="4100" b="1">
                <a:solidFill>
                  <a:schemeClr val="accent1"/>
                </a:solidFill>
                <a:highlight>
                  <a:srgbClr val="131417"/>
                </a:highlight>
                <a:latin typeface="Courier New"/>
                <a:ea typeface="Courier New"/>
                <a:cs typeface="Courier New"/>
                <a:sym typeface="Courier New"/>
              </a:rPr>
              <a:t>Two-value syntax: </a:t>
            </a:r>
            <a:r>
              <a:rPr lang="en-US" sz="4100">
                <a:solidFill>
                  <a:schemeClr val="accent1"/>
                </a:solidFill>
                <a:highlight>
                  <a:srgbClr val="131417"/>
                </a:highlight>
                <a:latin typeface="Courier New"/>
                <a:ea typeface="Courier New"/>
                <a:cs typeface="Courier New"/>
                <a:sym typeface="Courier New"/>
              </a:rPr>
              <a:t>It must contains the following values:</a:t>
            </a:r>
            <a:endParaRPr sz="4100">
              <a:solidFill>
                <a:schemeClr val="accent1"/>
              </a:solidFill>
              <a:highlight>
                <a:srgbClr val="131417"/>
              </a:highlight>
              <a:latin typeface="Courier New"/>
              <a:ea typeface="Courier New"/>
              <a:cs typeface="Courier New"/>
              <a:sym typeface="Courier New"/>
            </a:endParaRPr>
          </a:p>
          <a:p>
            <a:pPr marL="1371600" lvl="1" indent="-488950" algn="just" rtl="0">
              <a:lnSpc>
                <a:spcPct val="158000"/>
              </a:lnSpc>
              <a:spcBef>
                <a:spcPts val="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The first value should be the </a:t>
            </a:r>
            <a:r>
              <a:rPr lang="en-US" sz="4100" i="1">
                <a:solidFill>
                  <a:schemeClr val="accent1"/>
                </a:solidFill>
                <a:highlight>
                  <a:srgbClr val="131417"/>
                </a:highlight>
                <a:latin typeface="Courier New"/>
                <a:ea typeface="Courier New"/>
                <a:cs typeface="Courier New"/>
                <a:sym typeface="Courier New"/>
              </a:rPr>
              <a:t>number</a:t>
            </a:r>
            <a:r>
              <a:rPr lang="en-US" sz="4100">
                <a:solidFill>
                  <a:schemeClr val="accent1"/>
                </a:solidFill>
                <a:highlight>
                  <a:srgbClr val="131417"/>
                </a:highlight>
                <a:latin typeface="Courier New"/>
                <a:ea typeface="Courier New"/>
                <a:cs typeface="Courier New"/>
                <a:sym typeface="Courier New"/>
              </a:rPr>
              <a:t> that will represent the flex-grow.</a:t>
            </a:r>
            <a:endParaRPr sz="4100">
              <a:solidFill>
                <a:schemeClr val="accent1"/>
              </a:solidFill>
              <a:highlight>
                <a:srgbClr val="131417"/>
              </a:highlight>
              <a:latin typeface="Courier New"/>
              <a:ea typeface="Courier New"/>
              <a:cs typeface="Courier New"/>
              <a:sym typeface="Courier New"/>
            </a:endParaRPr>
          </a:p>
          <a:p>
            <a:pPr marL="0" lvl="0" indent="0" algn="just" rtl="0">
              <a:lnSpc>
                <a:spcPct val="158000"/>
              </a:lnSpc>
              <a:spcBef>
                <a:spcPts val="4000"/>
              </a:spcBef>
              <a:spcAft>
                <a:spcPts val="4000"/>
              </a:spcAft>
              <a:buNone/>
            </a:pPr>
            <a:endParaRPr sz="2600">
              <a:solidFill>
                <a:schemeClr val="accent1"/>
              </a:solidFill>
              <a:highlight>
                <a:srgbClr val="131417"/>
              </a:highlight>
              <a:latin typeface="Courier New"/>
              <a:ea typeface="Courier New"/>
              <a:cs typeface="Courier New"/>
              <a:sym typeface="Courier New"/>
            </a:endParaRPr>
          </a:p>
        </p:txBody>
      </p:sp>
      <p:sp>
        <p:nvSpPr>
          <p:cNvPr id="1576" name="Google Shape;1576;p10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77" name="Google Shape;1577;p10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78" name="Google Shape;1578;p10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79" name="Google Shape;1579;p10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3"/>
        <p:cNvGrpSpPr/>
        <p:nvPr/>
      </p:nvGrpSpPr>
      <p:grpSpPr>
        <a:xfrm>
          <a:off x="0" y="0"/>
          <a:ext cx="0" cy="0"/>
          <a:chOff x="0" y="0"/>
          <a:chExt cx="0" cy="0"/>
        </a:xfrm>
      </p:grpSpPr>
      <p:pic>
        <p:nvPicPr>
          <p:cNvPr id="1584" name="Google Shape;1584;p108"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585" name="Google Shape;1585;p10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586" name="Google Shape;1586;p10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587" name="Google Shape;1587;p10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88" name="Google Shape;1588;p10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589" name="Google Shape;1589;p108"/>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90" name="Google Shape;1590;p10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91" name="Google Shape;1591;p108"/>
          <p:cNvSpPr txBox="1"/>
          <p:nvPr/>
        </p:nvSpPr>
        <p:spPr>
          <a:xfrm>
            <a:off x="1736075" y="3819100"/>
            <a:ext cx="21895200" cy="9212700"/>
          </a:xfrm>
          <a:prstGeom prst="rect">
            <a:avLst/>
          </a:prstGeom>
          <a:noFill/>
          <a:ln>
            <a:noFill/>
          </a:ln>
        </p:spPr>
        <p:txBody>
          <a:bodyPr spcFirstLastPara="1" wrap="square" lIns="91425" tIns="91425" rIns="91425" bIns="91425" anchor="t" anchorCtr="0">
            <a:spAutoFit/>
          </a:bodyPr>
          <a:lstStyle/>
          <a:p>
            <a:pPr marL="1371600" lvl="1" indent="-501650" algn="just" rtl="0">
              <a:lnSpc>
                <a:spcPct val="158000"/>
              </a:lnSpc>
              <a:spcBef>
                <a:spcPts val="80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The second value should contain one of the following:</a:t>
            </a:r>
            <a:endParaRPr sz="4300">
              <a:solidFill>
                <a:schemeClr val="accent1"/>
              </a:solidFill>
              <a:highlight>
                <a:srgbClr val="131417"/>
              </a:highlight>
              <a:latin typeface="Courier New"/>
              <a:ea typeface="Courier New"/>
              <a:cs typeface="Courier New"/>
              <a:sym typeface="Courier New"/>
            </a:endParaRPr>
          </a:p>
          <a:p>
            <a:pPr marL="2057400" lvl="2" indent="-501650" algn="just" rtl="0">
              <a:lnSpc>
                <a:spcPct val="158000"/>
              </a:lnSpc>
              <a:spcBef>
                <a:spcPts val="0"/>
              </a:spcBef>
              <a:spcAft>
                <a:spcPts val="0"/>
              </a:spcAft>
              <a:buClr>
                <a:schemeClr val="accent1"/>
              </a:buClr>
              <a:buSzPts val="4300"/>
              <a:buChar char="■"/>
            </a:pPr>
            <a:r>
              <a:rPr lang="en-US" sz="4300" b="1">
                <a:solidFill>
                  <a:schemeClr val="accent1"/>
                </a:solidFill>
                <a:highlight>
                  <a:srgbClr val="131417"/>
                </a:highlight>
                <a:latin typeface="Courier New"/>
                <a:ea typeface="Courier New"/>
                <a:cs typeface="Courier New"/>
                <a:sym typeface="Courier New"/>
              </a:rPr>
              <a:t>number: </a:t>
            </a:r>
            <a:r>
              <a:rPr lang="en-US" sz="4300">
                <a:solidFill>
                  <a:schemeClr val="accent1"/>
                </a:solidFill>
                <a:highlight>
                  <a:srgbClr val="131417"/>
                </a:highlight>
                <a:latin typeface="Courier New"/>
                <a:ea typeface="Courier New"/>
                <a:cs typeface="Courier New"/>
                <a:sym typeface="Courier New"/>
              </a:rPr>
              <a:t>If it is number then it will represented as flex-shrink.</a:t>
            </a:r>
            <a:endParaRPr sz="4300">
              <a:solidFill>
                <a:schemeClr val="accent1"/>
              </a:solidFill>
              <a:highlight>
                <a:srgbClr val="131417"/>
              </a:highlight>
              <a:latin typeface="Courier New"/>
              <a:ea typeface="Courier New"/>
              <a:cs typeface="Courier New"/>
              <a:sym typeface="Courier New"/>
            </a:endParaRPr>
          </a:p>
          <a:p>
            <a:pPr marL="2057400" lvl="2" indent="-501650" algn="l" rtl="0">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a </a:t>
            </a:r>
            <a:r>
              <a:rPr lang="en-US" sz="4300" i="1" u="sng">
                <a:solidFill>
                  <a:schemeClr val="accent1"/>
                </a:solidFill>
                <a:highlight>
                  <a:srgbClr val="131417"/>
                </a:highlight>
                <a:latin typeface="Courier New"/>
                <a:ea typeface="Courier New"/>
                <a:cs typeface="Courier New"/>
                <a:sym typeface="Courier Ne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width</a:t>
            </a:r>
            <a:r>
              <a:rPr lang="en-US" sz="4300">
                <a:solidFill>
                  <a:schemeClr val="accent1"/>
                </a:solidFill>
                <a:highlight>
                  <a:srgbClr val="131417"/>
                </a:highlight>
                <a:latin typeface="Courier New"/>
                <a:ea typeface="Courier New"/>
                <a:cs typeface="Courier New"/>
                <a:sym typeface="Courier New"/>
              </a:rPr>
              <a:t> with the valid value will represents the flex-basis.</a:t>
            </a:r>
            <a:endParaRPr sz="4300">
              <a:solidFill>
                <a:schemeClr val="accent1"/>
              </a:solidFill>
              <a:highlight>
                <a:srgbClr val="131417"/>
              </a:highlight>
              <a:latin typeface="Courier New"/>
              <a:ea typeface="Courier New"/>
              <a:cs typeface="Courier New"/>
              <a:sym typeface="Courier New"/>
            </a:endParaRPr>
          </a:p>
          <a:p>
            <a:pPr marL="685800" lvl="0" indent="-501650" algn="just" rtl="0">
              <a:lnSpc>
                <a:spcPct val="158000"/>
              </a:lnSpc>
              <a:spcBef>
                <a:spcPts val="0"/>
              </a:spcBef>
              <a:spcAft>
                <a:spcPts val="0"/>
              </a:spcAft>
              <a:buClr>
                <a:schemeClr val="accent1"/>
              </a:buClr>
              <a:buSzPts val="4300"/>
              <a:buChar char="●"/>
            </a:pPr>
            <a:r>
              <a:rPr lang="en-US" sz="4300" b="1">
                <a:solidFill>
                  <a:schemeClr val="accent1"/>
                </a:solidFill>
                <a:highlight>
                  <a:srgbClr val="131417"/>
                </a:highlight>
                <a:latin typeface="Courier New"/>
                <a:ea typeface="Courier New"/>
                <a:cs typeface="Courier New"/>
                <a:sym typeface="Courier New"/>
              </a:rPr>
              <a:t>Three-value syntax:</a:t>
            </a:r>
            <a:r>
              <a:rPr lang="en-US" sz="4300">
                <a:solidFill>
                  <a:schemeClr val="accent1"/>
                </a:solidFill>
                <a:highlight>
                  <a:srgbClr val="131417"/>
                </a:highlight>
                <a:latin typeface="Courier New"/>
                <a:ea typeface="Courier New"/>
                <a:cs typeface="Courier New"/>
                <a:sym typeface="Courier New"/>
              </a:rPr>
              <a:t> The values should be in the same order:</a:t>
            </a:r>
            <a:endParaRPr sz="4300">
              <a:solidFill>
                <a:schemeClr val="accent1"/>
              </a:solidFill>
              <a:highlight>
                <a:srgbClr val="131417"/>
              </a:highlight>
              <a:latin typeface="Courier New"/>
              <a:ea typeface="Courier New"/>
              <a:cs typeface="Courier New"/>
              <a:sym typeface="Courier New"/>
            </a:endParaRPr>
          </a:p>
          <a:p>
            <a:pPr marL="1371600" lvl="1" indent="-501650" algn="just" rtl="0">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first number represents the flex-grow.</a:t>
            </a:r>
            <a:endParaRPr sz="4300">
              <a:solidFill>
                <a:schemeClr val="accent1"/>
              </a:solidFill>
              <a:highlight>
                <a:srgbClr val="131417"/>
              </a:highlight>
              <a:latin typeface="Courier New"/>
              <a:ea typeface="Courier New"/>
              <a:cs typeface="Courier New"/>
              <a:sym typeface="Courier New"/>
            </a:endParaRPr>
          </a:p>
          <a:p>
            <a:pPr marL="1371600" lvl="1" indent="-501650" algn="just" rtl="0">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second number represents the flex-shrink.</a:t>
            </a:r>
            <a:endParaRPr sz="4300">
              <a:solidFill>
                <a:schemeClr val="accent1"/>
              </a:solidFill>
              <a:highlight>
                <a:srgbClr val="131417"/>
              </a:highlight>
              <a:latin typeface="Courier New"/>
              <a:ea typeface="Courier New"/>
              <a:cs typeface="Courier New"/>
              <a:sym typeface="Courier New"/>
            </a:endParaRPr>
          </a:p>
          <a:p>
            <a:pPr marL="1371600" lvl="1" indent="-501650" algn="just" rtl="0">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a </a:t>
            </a:r>
            <a:r>
              <a:rPr lang="en-US" sz="4300" i="1">
                <a:solidFill>
                  <a:schemeClr val="accent1"/>
                </a:solidFill>
                <a:highlight>
                  <a:srgbClr val="131417"/>
                </a:highlight>
                <a:latin typeface="Courier New"/>
                <a:ea typeface="Courier New"/>
                <a:cs typeface="Courier New"/>
                <a:sym typeface="Courier New"/>
              </a:rPr>
              <a:t>width</a:t>
            </a:r>
            <a:r>
              <a:rPr lang="en-US" sz="4300">
                <a:solidFill>
                  <a:schemeClr val="accent1"/>
                </a:solidFill>
                <a:highlight>
                  <a:srgbClr val="131417"/>
                </a:highlight>
                <a:latin typeface="Courier New"/>
                <a:ea typeface="Courier New"/>
                <a:cs typeface="Courier New"/>
                <a:sym typeface="Courier New"/>
              </a:rPr>
              <a:t> with the valid value will represents the flex-basis.</a:t>
            </a:r>
            <a:endParaRPr sz="4300">
              <a:solidFill>
                <a:schemeClr val="accent1"/>
              </a:solidFill>
              <a:highlight>
                <a:srgbClr val="131417"/>
              </a:highlight>
              <a:latin typeface="Courier New"/>
              <a:ea typeface="Courier New"/>
              <a:cs typeface="Courier New"/>
              <a:sym typeface="Courier New"/>
            </a:endParaRPr>
          </a:p>
        </p:txBody>
      </p:sp>
      <p:sp>
        <p:nvSpPr>
          <p:cNvPr id="1592" name="Google Shape;1592;p10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93" name="Google Shape;1593;p10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94" name="Google Shape;1594;p10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95" name="Google Shape;1595;p10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99"/>
        <p:cNvGrpSpPr/>
        <p:nvPr/>
      </p:nvGrpSpPr>
      <p:grpSpPr>
        <a:xfrm>
          <a:off x="0" y="0"/>
          <a:ext cx="0" cy="0"/>
          <a:chOff x="0" y="0"/>
          <a:chExt cx="0" cy="0"/>
        </a:xfrm>
      </p:grpSpPr>
      <p:pic>
        <p:nvPicPr>
          <p:cNvPr id="1600" name="Google Shape;1600;p109"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01" name="Google Shape;1601;p10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02" name="Google Shape;1602;p10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03" name="Google Shape;1603;p10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04" name="Google Shape;1604;p10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05" name="Google Shape;1605;p109"/>
          <p:cNvSpPr txBox="1"/>
          <p:nvPr/>
        </p:nvSpPr>
        <p:spPr>
          <a:xfrm>
            <a:off x="506775" y="1328450"/>
            <a:ext cx="17814300" cy="14182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&lt;!DOCTYPE html&gt;</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&lt;head&gt;</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&lt;title&gt; CSS flex Property &lt;/title&gt;</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&lt;style&gt;</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#Geeks {</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width: 300px;</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height: 200px;</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border: 1px solid black;</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display: flex;</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200">
                <a:solidFill>
                  <a:srgbClr val="FFFC66"/>
                </a:solidFill>
                <a:latin typeface="Courier New"/>
                <a:ea typeface="Courier New"/>
                <a:cs typeface="Courier New"/>
                <a:sym typeface="Courier New"/>
              </a:rPr>
              <a:t>      }</a:t>
            </a:r>
            <a:endParaRPr sz="32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5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500">
                <a:solidFill>
                  <a:srgbClr val="FFFC66"/>
                </a:solidFill>
                <a:latin typeface="Courier New"/>
                <a:ea typeface="Courier New"/>
                <a:cs typeface="Courier New"/>
                <a:sym typeface="Courier New"/>
              </a:rPr>
              <a:t>   </a:t>
            </a:r>
            <a:endParaRPr sz="2500">
              <a:solidFill>
                <a:srgbClr val="FFFC66"/>
              </a:solidFill>
              <a:latin typeface="Courier New"/>
              <a:ea typeface="Courier New"/>
              <a:cs typeface="Courier New"/>
              <a:sym typeface="Courier New"/>
            </a:endParaRPr>
          </a:p>
        </p:txBody>
      </p:sp>
      <p:sp>
        <p:nvSpPr>
          <p:cNvPr id="1606" name="Google Shape;1606;p10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07" name="Google Shape;1607;p10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08" name="Google Shape;1608;p10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09" name="Google Shape;1609;p10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10" name="Google Shape;1610;p10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11" name="Google Shape;1611;p10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12" name="Google Shape;1612;p10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13" name="Google Shape;1613;p109"/>
          <p:cNvSpPr txBox="1"/>
          <p:nvPr/>
        </p:nvSpPr>
        <p:spPr>
          <a:xfrm>
            <a:off x="14806675" y="1553375"/>
            <a:ext cx="67092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614" name="Google Shape;1614;p109"/>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18"/>
        <p:cNvGrpSpPr/>
        <p:nvPr/>
      </p:nvGrpSpPr>
      <p:grpSpPr>
        <a:xfrm>
          <a:off x="0" y="0"/>
          <a:ext cx="0" cy="0"/>
          <a:chOff x="0" y="0"/>
          <a:chExt cx="0" cy="0"/>
        </a:xfrm>
      </p:grpSpPr>
      <p:pic>
        <p:nvPicPr>
          <p:cNvPr id="1619" name="Google Shape;1619;p110"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20" name="Google Shape;1620;p11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21" name="Google Shape;1621;p11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22" name="Google Shape;1622;p11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23" name="Google Shape;1623;p11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24" name="Google Shape;1624;p110"/>
          <p:cNvSpPr txBox="1"/>
          <p:nvPr/>
        </p:nvSpPr>
        <p:spPr>
          <a:xfrm>
            <a:off x="430575" y="414050"/>
            <a:ext cx="16627200" cy="14071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800">
                <a:solidFill>
                  <a:srgbClr val="FFFC66"/>
                </a:solidFill>
                <a:latin typeface="Courier New"/>
                <a:ea typeface="Courier New"/>
                <a:cs typeface="Courier New"/>
                <a:sym typeface="Courier New"/>
              </a:rPr>
              <a:t>  </a:t>
            </a:r>
            <a:r>
              <a:rPr lang="en-US" sz="3300">
                <a:solidFill>
                  <a:srgbClr val="FFFC66"/>
                </a:solidFill>
                <a:latin typeface="Courier New"/>
                <a:ea typeface="Courier New"/>
                <a:cs typeface="Courier New"/>
                <a:sym typeface="Courier New"/>
              </a:rPr>
              <a:t> #Geeks div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flex: 1;</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.GFG1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green;</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.GFG2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lightgreen;</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.GFG3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darkgreen;</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000">
                <a:solidFill>
                  <a:srgbClr val="FFFC66"/>
                </a:solidFill>
                <a:latin typeface="Courier New"/>
                <a:ea typeface="Courier New"/>
                <a:cs typeface="Courier New"/>
                <a:sym typeface="Courier New"/>
              </a:rPr>
              <a:t>   </a:t>
            </a:r>
            <a:endParaRPr sz="2000">
              <a:solidFill>
                <a:srgbClr val="FFFC66"/>
              </a:solidFill>
              <a:latin typeface="Courier New"/>
              <a:ea typeface="Courier New"/>
              <a:cs typeface="Courier New"/>
              <a:sym typeface="Courier New"/>
            </a:endParaRPr>
          </a:p>
        </p:txBody>
      </p:sp>
      <p:sp>
        <p:nvSpPr>
          <p:cNvPr id="1625" name="Google Shape;1625;p11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26" name="Google Shape;1626;p11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27" name="Google Shape;1627;p11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28" name="Google Shape;1628;p11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29" name="Google Shape;1629;p11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30" name="Google Shape;1630;p11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31" name="Google Shape;1631;p11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32" name="Google Shape;1632;p110"/>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6"/>
        <p:cNvGrpSpPr/>
        <p:nvPr/>
      </p:nvGrpSpPr>
      <p:grpSpPr>
        <a:xfrm>
          <a:off x="0" y="0"/>
          <a:ext cx="0" cy="0"/>
          <a:chOff x="0" y="0"/>
          <a:chExt cx="0" cy="0"/>
        </a:xfrm>
      </p:grpSpPr>
      <p:pic>
        <p:nvPicPr>
          <p:cNvPr id="1637" name="Google Shape;1637;p111" descr="PrepBytes_Logo.png"/>
          <p:cNvPicPr preferRelativeResize="0"/>
          <p:nvPr/>
        </p:nvPicPr>
        <p:blipFill rotWithShape="1">
          <a:blip r:embed="rId3">
            <a:alphaModFix/>
          </a:blip>
          <a:srcRect/>
          <a:stretch/>
        </p:blipFill>
        <p:spPr>
          <a:xfrm>
            <a:off x="19075041" y="761644"/>
            <a:ext cx="4409519" cy="1151628"/>
          </a:xfrm>
          <a:prstGeom prst="rect">
            <a:avLst/>
          </a:prstGeom>
          <a:noFill/>
          <a:ln>
            <a:noFill/>
          </a:ln>
          <a:effectLst>
            <a:reflection stA="50000" endPos="40000" fadeDir="5400012" sy="-100000" algn="bl" rotWithShape="0"/>
          </a:effectLst>
        </p:spPr>
      </p:pic>
      <p:sp>
        <p:nvSpPr>
          <p:cNvPr id="1638" name="Google Shape;1638;p11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a:buNone/>
            </a:pPr>
            <a:endParaRPr sz="2700">
              <a:solidFill>
                <a:srgbClr val="0081CC"/>
              </a:solidFill>
            </a:endParaRPr>
          </a:p>
        </p:txBody>
      </p:sp>
      <p:sp>
        <p:nvSpPr>
          <p:cNvPr id="1639" name="Google Shape;1639;p11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a:ea typeface="Helvetica Neue"/>
              <a:cs typeface="Helvetica Neue"/>
              <a:sym typeface="Helvetica Neue"/>
            </a:endParaRPr>
          </a:p>
        </p:txBody>
      </p:sp>
      <p:sp>
        <p:nvSpPr>
          <p:cNvPr id="1640" name="Google Shape;1640;p11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41" name="Google Shape;1641;p11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a:ea typeface="Helvetica Neue"/>
              <a:cs typeface="Helvetica Neue"/>
              <a:sym typeface="Helvetica Neue"/>
            </a:endParaRPr>
          </a:p>
        </p:txBody>
      </p:sp>
      <p:sp>
        <p:nvSpPr>
          <p:cNvPr id="1642" name="Google Shape;1642;p111"/>
          <p:cNvSpPr txBox="1"/>
          <p:nvPr/>
        </p:nvSpPr>
        <p:spPr>
          <a:xfrm>
            <a:off x="735375" y="1861850"/>
            <a:ext cx="10840500" cy="11944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&lt;/style&gt;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&lt;/head&gt;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&lt;body&gt;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&lt;h2&gt;CSS flex Property&lt;/h2&gt;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id="Geeks"&gt;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class="GFG1"&gt; GeeksforGeeks &lt;/div&gt;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class="GFG2"&gt; Lite Content &lt;/div&gt;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class="GFG3"&gt; Special Content &lt;/div&gt;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800">
                <a:solidFill>
                  <a:srgbClr val="FFFC66"/>
                </a:solidFill>
                <a:latin typeface="Courier New"/>
                <a:ea typeface="Courier New"/>
                <a:cs typeface="Courier New"/>
                <a:sym typeface="Courier New"/>
              </a:rPr>
              <a:t>  &lt;/body&gt;</a:t>
            </a:r>
            <a:endParaRPr sz="28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endParaRPr sz="2700">
              <a:solidFill>
                <a:srgbClr val="FFFC66"/>
              </a:solidFill>
              <a:latin typeface="Courier New"/>
              <a:ea typeface="Courier New"/>
              <a:cs typeface="Courier New"/>
              <a:sym typeface="Courier New"/>
            </a:endParaRPr>
          </a:p>
          <a:p>
            <a:pPr marL="0" lvl="0" indent="0" algn="l" rtl="0">
              <a:lnSpc>
                <a:spcPct val="220000"/>
              </a:lnSpc>
              <a:spcBef>
                <a:spcPts val="0"/>
              </a:spcBef>
              <a:spcAft>
                <a:spcPts val="0"/>
              </a:spcAft>
              <a:buNone/>
            </a:pPr>
            <a:r>
              <a:rPr lang="en-US" sz="2700">
                <a:solidFill>
                  <a:srgbClr val="FFFC66"/>
                </a:solidFill>
                <a:latin typeface="Courier New"/>
                <a:ea typeface="Courier New"/>
                <a:cs typeface="Courier New"/>
                <a:sym typeface="Courier New"/>
              </a:rPr>
              <a:t>&lt;/html&gt;</a:t>
            </a:r>
            <a:endParaRPr sz="1600">
              <a:latin typeface="Courier New"/>
              <a:ea typeface="Courier New"/>
              <a:cs typeface="Courier New"/>
              <a:sym typeface="Courier New"/>
            </a:endParaRPr>
          </a:p>
        </p:txBody>
      </p:sp>
      <p:sp>
        <p:nvSpPr>
          <p:cNvPr id="1643" name="Google Shape;1643;p11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44" name="Google Shape;1644;p11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45" name="Google Shape;1645;p11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46" name="Google Shape;1646;p11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47" name="Google Shape;1647;p11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48" name="Google Shape;1648;p11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49" name="Google Shape;1649;p11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50" name="Google Shape;1650;p111"/>
          <p:cNvSpPr txBox="1"/>
          <p:nvPr/>
        </p:nvSpPr>
        <p:spPr>
          <a:xfrm>
            <a:off x="14806675" y="1553375"/>
            <a:ext cx="67092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a:ea typeface="Helvetica Neue"/>
              <a:cs typeface="Helvetica Neue"/>
              <a:sym typeface="Helvetica Neue"/>
            </a:endParaRPr>
          </a:p>
        </p:txBody>
      </p:sp>
      <p:sp>
        <p:nvSpPr>
          <p:cNvPr id="1651" name="Google Shape;1651;p111"/>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White">
  <a:themeElements>
    <a:clrScheme name="White">
      <a:dk1>
        <a:srgbClr val="FFFFFF"/>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11297</Words>
  <Application>Microsoft Office PowerPoint</Application>
  <PresentationFormat>Custom</PresentationFormat>
  <Paragraphs>2257</Paragraphs>
  <Slides>219</Slides>
  <Notes>219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219</vt:i4>
      </vt:variant>
    </vt:vector>
  </HeadingPairs>
  <TitlesOfParts>
    <vt:vector size="227" baseType="lpstr">
      <vt:lpstr>Courier New</vt:lpstr>
      <vt:lpstr>Helvetica Neue</vt:lpstr>
      <vt:lpstr>Helvetica Neue Light</vt:lpstr>
      <vt:lpstr>Verdana</vt:lpstr>
      <vt:lpstr>Gill Sans</vt:lpstr>
      <vt:lpstr>Courier</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Bhumi Agarwal</cp:lastModifiedBy>
  <cp:revision>4</cp:revision>
  <dcterms:modified xsi:type="dcterms:W3CDTF">2022-05-23T13:26:11Z</dcterms:modified>
</cp:coreProperties>
</file>